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37"/>
  </p:notesMasterIdLst>
  <p:sldIdLst>
    <p:sldId id="256" r:id="rId2"/>
    <p:sldId id="262" r:id="rId3"/>
    <p:sldId id="289" r:id="rId4"/>
    <p:sldId id="291" r:id="rId5"/>
    <p:sldId id="274" r:id="rId6"/>
    <p:sldId id="304" r:id="rId7"/>
    <p:sldId id="269" r:id="rId8"/>
    <p:sldId id="324" r:id="rId9"/>
    <p:sldId id="263" r:id="rId10"/>
    <p:sldId id="260" r:id="rId11"/>
    <p:sldId id="326" r:id="rId12"/>
    <p:sldId id="327" r:id="rId13"/>
    <p:sldId id="328" r:id="rId14"/>
    <p:sldId id="330" r:id="rId15"/>
    <p:sldId id="329" r:id="rId16"/>
    <p:sldId id="285" r:id="rId17"/>
    <p:sldId id="331" r:id="rId18"/>
    <p:sldId id="287" r:id="rId19"/>
    <p:sldId id="332" r:id="rId20"/>
    <p:sldId id="333" r:id="rId21"/>
    <p:sldId id="347" r:id="rId22"/>
    <p:sldId id="348" r:id="rId23"/>
    <p:sldId id="349" r:id="rId24"/>
    <p:sldId id="350" r:id="rId25"/>
    <p:sldId id="334" r:id="rId26"/>
    <p:sldId id="337" r:id="rId27"/>
    <p:sldId id="335" r:id="rId28"/>
    <p:sldId id="336" r:id="rId29"/>
    <p:sldId id="351" r:id="rId30"/>
    <p:sldId id="352" r:id="rId31"/>
    <p:sldId id="353" r:id="rId32"/>
    <p:sldId id="354" r:id="rId33"/>
    <p:sldId id="338" r:id="rId34"/>
    <p:sldId id="340" r:id="rId35"/>
    <p:sldId id="341" r:id="rId36"/>
    <p:sldId id="342" r:id="rId37"/>
    <p:sldId id="343" r:id="rId38"/>
    <p:sldId id="344" r:id="rId39"/>
    <p:sldId id="345" r:id="rId40"/>
    <p:sldId id="355" r:id="rId41"/>
    <p:sldId id="358" r:id="rId42"/>
    <p:sldId id="359" r:id="rId43"/>
    <p:sldId id="360" r:id="rId44"/>
    <p:sldId id="346" r:id="rId45"/>
    <p:sldId id="357" r:id="rId46"/>
    <p:sldId id="361" r:id="rId47"/>
    <p:sldId id="363" r:id="rId48"/>
    <p:sldId id="364" r:id="rId49"/>
    <p:sldId id="366" r:id="rId50"/>
    <p:sldId id="362" r:id="rId51"/>
    <p:sldId id="365" r:id="rId52"/>
    <p:sldId id="367" r:id="rId53"/>
    <p:sldId id="368" r:id="rId54"/>
    <p:sldId id="375" r:id="rId55"/>
    <p:sldId id="376" r:id="rId56"/>
    <p:sldId id="378" r:id="rId57"/>
    <p:sldId id="377" r:id="rId58"/>
    <p:sldId id="379" r:id="rId59"/>
    <p:sldId id="370" r:id="rId60"/>
    <p:sldId id="380" r:id="rId61"/>
    <p:sldId id="372" r:id="rId62"/>
    <p:sldId id="381" r:id="rId63"/>
    <p:sldId id="457" r:id="rId64"/>
    <p:sldId id="382" r:id="rId65"/>
    <p:sldId id="383" r:id="rId66"/>
    <p:sldId id="384" r:id="rId67"/>
    <p:sldId id="385" r:id="rId68"/>
    <p:sldId id="373" r:id="rId69"/>
    <p:sldId id="386" r:id="rId70"/>
    <p:sldId id="374" r:id="rId71"/>
    <p:sldId id="390" r:id="rId72"/>
    <p:sldId id="391" r:id="rId73"/>
    <p:sldId id="392" r:id="rId74"/>
    <p:sldId id="394" r:id="rId75"/>
    <p:sldId id="397" r:id="rId76"/>
    <p:sldId id="396" r:id="rId77"/>
    <p:sldId id="398" r:id="rId78"/>
    <p:sldId id="401" r:id="rId79"/>
    <p:sldId id="400" r:id="rId80"/>
    <p:sldId id="402" r:id="rId81"/>
    <p:sldId id="403" r:id="rId82"/>
    <p:sldId id="399" r:id="rId83"/>
    <p:sldId id="404" r:id="rId84"/>
    <p:sldId id="387" r:id="rId85"/>
    <p:sldId id="405" r:id="rId86"/>
    <p:sldId id="418" r:id="rId87"/>
    <p:sldId id="408" r:id="rId88"/>
    <p:sldId id="409" r:id="rId89"/>
    <p:sldId id="410" r:id="rId90"/>
    <p:sldId id="411" r:id="rId91"/>
    <p:sldId id="412" r:id="rId92"/>
    <p:sldId id="413" r:id="rId93"/>
    <p:sldId id="414" r:id="rId94"/>
    <p:sldId id="415" r:id="rId95"/>
    <p:sldId id="416" r:id="rId96"/>
    <p:sldId id="407" r:id="rId97"/>
    <p:sldId id="288" r:id="rId98"/>
    <p:sldId id="417" r:id="rId99"/>
    <p:sldId id="388" r:id="rId100"/>
    <p:sldId id="419" r:id="rId101"/>
    <p:sldId id="420" r:id="rId102"/>
    <p:sldId id="424" r:id="rId103"/>
    <p:sldId id="423" r:id="rId104"/>
    <p:sldId id="421" r:id="rId105"/>
    <p:sldId id="422" r:id="rId106"/>
    <p:sldId id="425" r:id="rId107"/>
    <p:sldId id="430" r:id="rId108"/>
    <p:sldId id="435" r:id="rId109"/>
    <p:sldId id="436" r:id="rId110"/>
    <p:sldId id="437" r:id="rId111"/>
    <p:sldId id="431" r:id="rId112"/>
    <p:sldId id="432" r:id="rId113"/>
    <p:sldId id="438" r:id="rId114"/>
    <p:sldId id="433" r:id="rId115"/>
    <p:sldId id="439" r:id="rId116"/>
    <p:sldId id="426" r:id="rId117"/>
    <p:sldId id="427" r:id="rId118"/>
    <p:sldId id="428" r:id="rId119"/>
    <p:sldId id="429" r:id="rId120"/>
    <p:sldId id="389" r:id="rId121"/>
    <p:sldId id="440" r:id="rId122"/>
    <p:sldId id="444" r:id="rId123"/>
    <p:sldId id="449" r:id="rId124"/>
    <p:sldId id="450" r:id="rId125"/>
    <p:sldId id="441" r:id="rId126"/>
    <p:sldId id="454" r:id="rId127"/>
    <p:sldId id="455" r:id="rId128"/>
    <p:sldId id="442" r:id="rId129"/>
    <p:sldId id="446" r:id="rId130"/>
    <p:sldId id="447" r:id="rId131"/>
    <p:sldId id="448" r:id="rId132"/>
    <p:sldId id="451" r:id="rId133"/>
    <p:sldId id="452" r:id="rId134"/>
    <p:sldId id="453" r:id="rId135"/>
    <p:sldId id="443" r:id="rId136"/>
  </p:sldIdLst>
  <p:sldSz cx="9144000" cy="5143500" type="screen16x9"/>
  <p:notesSz cx="6858000" cy="9144000"/>
  <p:embeddedFontLst>
    <p:embeddedFont>
      <p:font typeface="Bebas Neue" panose="020B0606020202050201" pitchFamily="34" charset="0"/>
      <p:regular r:id="rId138"/>
    </p:embeddedFont>
    <p:embeddedFont>
      <p:font typeface="Consolas" panose="020B0609020204030204" pitchFamily="49" charset="0"/>
      <p:regular r:id="rId139"/>
      <p:bold r:id="rId140"/>
      <p:italic r:id="rId141"/>
      <p:boldItalic r:id="rId142"/>
    </p:embeddedFont>
    <p:embeddedFont>
      <p:font typeface="Lato" panose="020F0502020204030203" pitchFamily="34" charset="0"/>
      <p:regular r:id="rId143"/>
      <p:bold r:id="rId144"/>
      <p:italic r:id="rId145"/>
      <p:boldItalic r:id="rId146"/>
    </p:embeddedFont>
    <p:embeddedFont>
      <p:font typeface="Poppins" panose="00000500000000000000" pitchFamily="2" charset="0"/>
      <p:regular r:id="rId147"/>
      <p:bold r:id="rId148"/>
      <p:italic r:id="rId149"/>
      <p:boldItalic r:id="rId150"/>
    </p:embeddedFont>
    <p:embeddedFont>
      <p:font typeface="Poppins SemiBold" panose="00000700000000000000" pitchFamily="2" charset="0"/>
      <p:regular r:id="rId151"/>
      <p:bold r:id="rId152"/>
      <p:italic r:id="rId153"/>
      <p:boldItalic r:id="rId154"/>
    </p:embeddedFont>
    <p:embeddedFont>
      <p:font typeface="PT Sans" panose="020B0503020203020204" pitchFamily="34" charset="0"/>
      <p:regular r:id="rId155"/>
      <p:bold r:id="rId156"/>
      <p:italic r:id="rId157"/>
      <p:boldItalic r:id="rId158"/>
    </p:embeddedFont>
    <p:embeddedFont>
      <p:font typeface="Roboto Condensed Light" panose="02000000000000000000" pitchFamily="2" charset="0"/>
      <p:regular r:id="rId159"/>
      <p:italic r:id="rId1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B39"/>
    <a:srgbClr val="0C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CCD09-7666-4110-AECB-DE29FB0F4C95}">
  <a:tblStyle styleId="{545CCD09-7666-4110-AECB-DE29FB0F4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9182E3-D35F-4573-A9A8-737E485E1AB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51668063-0A79-4C08-B04D-E5883A487C2E}"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7FF5545-0750-4655-AB84-72E9B70B8072}"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47A2140-FB1A-48B1-87E5-33BFED1FCC51}"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D3897F4C-1623-43BA-9F6E-8875602CB1F0}"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3" autoAdjust="0"/>
    <p:restoredTop sz="94660"/>
  </p:normalViewPr>
  <p:slideViewPr>
    <p:cSldViewPr snapToGrid="0">
      <p:cViewPr varScale="1">
        <p:scale>
          <a:sx n="89" d="100"/>
          <a:sy n="89"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59" Type="http://schemas.openxmlformats.org/officeDocument/2006/relationships/font" Target="fonts/font2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2.fntdata"/><Relationship Id="rId85" Type="http://schemas.openxmlformats.org/officeDocument/2006/relationships/slide" Target="slides/slide84.xml"/><Relationship Id="rId150"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4.fntdata"/><Relationship Id="rId156"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158"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font" Target="fonts/font11.fntdata"/><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CDBDA-96AF-428C-93EA-C73660C8514F}" type="doc">
      <dgm:prSet loTypeId="urn:microsoft.com/office/officeart/2009/3/layout/RandomtoResultProcess" loCatId="process" qsTypeId="urn:microsoft.com/office/officeart/2005/8/quickstyle/3d2" qsCatId="3D" csTypeId="urn:microsoft.com/office/officeart/2005/8/colors/accent0_3" csCatId="mainScheme" phldr="1"/>
      <dgm:spPr/>
      <dgm:t>
        <a:bodyPr/>
        <a:lstStyle/>
        <a:p>
          <a:endParaRPr lang="es-MX"/>
        </a:p>
      </dgm:t>
    </dgm:pt>
    <dgm:pt modelId="{ED727DD6-CB0B-4633-BBE6-691984B17AB1}">
      <dgm:prSet phldrT="[Texto]" custT="1"/>
      <dgm:spPr/>
      <dgm:t>
        <a:bodyPr/>
        <a:lstStyle/>
        <a:p>
          <a:r>
            <a:rPr lang="es-ES" sz="1800" dirty="0">
              <a:latin typeface="PT Sans" panose="020B0503020203020204" pitchFamily="34" charset="0"/>
            </a:rPr>
            <a:t>Petición de usuario</a:t>
          </a:r>
          <a:endParaRPr lang="es-MX" sz="1800" dirty="0">
            <a:latin typeface="PT Sans" panose="020B0503020203020204" pitchFamily="34" charset="0"/>
          </a:endParaRPr>
        </a:p>
      </dgm:t>
    </dgm:pt>
    <dgm:pt modelId="{29F3420B-9655-4075-A03B-CA8AD5B81AA4}" type="parTrans" cxnId="{10D69F29-8245-4BE7-A450-F4156FA0BA26}">
      <dgm:prSet/>
      <dgm:spPr/>
      <dgm:t>
        <a:bodyPr/>
        <a:lstStyle/>
        <a:p>
          <a:endParaRPr lang="es-MX" sz="1800">
            <a:latin typeface="PT Sans" panose="020B0503020203020204" pitchFamily="34" charset="0"/>
          </a:endParaRPr>
        </a:p>
      </dgm:t>
    </dgm:pt>
    <dgm:pt modelId="{461EC58B-63B3-4ED0-AFB5-9EE79FCABF00}" type="sibTrans" cxnId="{10D69F29-8245-4BE7-A450-F4156FA0BA26}">
      <dgm:prSet/>
      <dgm:spPr/>
      <dgm:t>
        <a:bodyPr/>
        <a:lstStyle/>
        <a:p>
          <a:endParaRPr lang="es-MX" sz="1800">
            <a:latin typeface="PT Sans" panose="020B0503020203020204" pitchFamily="34" charset="0"/>
          </a:endParaRPr>
        </a:p>
      </dgm:t>
    </dgm:pt>
    <dgm:pt modelId="{5BB9DDCF-0A2A-4631-918D-EDFB511176F9}">
      <dgm:prSet phldrT="[Texto]" custT="1"/>
      <dgm:spPr>
        <a:solidFill>
          <a:schemeClr val="bg1"/>
        </a:solidFill>
      </dgm:spPr>
      <dgm:t>
        <a:bodyPr/>
        <a:lstStyle/>
        <a:p>
          <a:pPr>
            <a:buNone/>
          </a:pPr>
          <a:r>
            <a:rPr lang="es-ES" sz="1200" b="0" i="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dirty="0">
            <a:latin typeface="PT Sans" panose="020B0503020203020204" pitchFamily="34" charset="0"/>
          </a:endParaRPr>
        </a:p>
      </dgm:t>
    </dgm:pt>
    <dgm:pt modelId="{2AD4D221-7A8F-44A2-BFA9-8962B39B316A}" type="parTrans" cxnId="{BE686071-CF68-49E0-A450-803A1E020939}">
      <dgm:prSet/>
      <dgm:spPr/>
      <dgm:t>
        <a:bodyPr/>
        <a:lstStyle/>
        <a:p>
          <a:endParaRPr lang="es-MX" sz="1800">
            <a:latin typeface="PT Sans" panose="020B0503020203020204" pitchFamily="34" charset="0"/>
          </a:endParaRPr>
        </a:p>
      </dgm:t>
    </dgm:pt>
    <dgm:pt modelId="{57C40428-A141-4E90-83C2-99C09F7A7D0E}" type="sibTrans" cxnId="{BE686071-CF68-49E0-A450-803A1E020939}">
      <dgm:prSet/>
      <dgm:spPr/>
      <dgm:t>
        <a:bodyPr/>
        <a:lstStyle/>
        <a:p>
          <a:endParaRPr lang="es-MX" sz="1800">
            <a:latin typeface="PT Sans" panose="020B0503020203020204" pitchFamily="34" charset="0"/>
          </a:endParaRPr>
        </a:p>
      </dgm:t>
    </dgm:pt>
    <dgm:pt modelId="{B32E0C6A-AA40-4AD3-8DC8-5D1C940354F7}">
      <dgm:prSet phldrT="[Texto]" custT="1"/>
      <dgm:spPr/>
      <dgm:t>
        <a:bodyPr/>
        <a:lstStyle/>
        <a:p>
          <a:r>
            <a:rPr lang="es-ES" sz="1800" dirty="0">
              <a:latin typeface="PT Sans" panose="020B0503020203020204" pitchFamily="34" charset="0"/>
            </a:rPr>
            <a:t>Búsqueda</a:t>
          </a:r>
          <a:endParaRPr lang="es-MX" sz="1800" dirty="0">
            <a:latin typeface="PT Sans" panose="020B0503020203020204" pitchFamily="34" charset="0"/>
          </a:endParaRPr>
        </a:p>
      </dgm:t>
    </dgm:pt>
    <dgm:pt modelId="{7A6C94BF-FE9D-4568-9EE6-9CC16222C28A}" type="parTrans" cxnId="{9A6263E3-1B2A-4E78-BBBE-4B1301E6020F}">
      <dgm:prSet/>
      <dgm:spPr/>
      <dgm:t>
        <a:bodyPr/>
        <a:lstStyle/>
        <a:p>
          <a:endParaRPr lang="es-MX" sz="1800">
            <a:latin typeface="PT Sans" panose="020B0503020203020204" pitchFamily="34" charset="0"/>
          </a:endParaRPr>
        </a:p>
      </dgm:t>
    </dgm:pt>
    <dgm:pt modelId="{19D1BA01-D7A0-4051-A20B-FAFFBA2BD53D}" type="sibTrans" cxnId="{9A6263E3-1B2A-4E78-BBBE-4B1301E6020F}">
      <dgm:prSet/>
      <dgm:spPr/>
      <dgm:t>
        <a:bodyPr/>
        <a:lstStyle/>
        <a:p>
          <a:endParaRPr lang="es-MX" sz="1800">
            <a:latin typeface="PT Sans" panose="020B0503020203020204" pitchFamily="34" charset="0"/>
          </a:endParaRPr>
        </a:p>
      </dgm:t>
    </dgm:pt>
    <dgm:pt modelId="{5E400612-6172-401C-97DC-F6142C535424}">
      <dgm:prSet phldrT="[Texto]" custT="1"/>
      <dgm:spPr/>
      <dgm:t>
        <a:bodyPr/>
        <a:lstStyle/>
        <a:p>
          <a:r>
            <a:rPr lang="es-ES" sz="1800" dirty="0">
              <a:latin typeface="PT Sans" panose="020B0503020203020204" pitchFamily="34" charset="0"/>
            </a:rPr>
            <a:t>Interpretación</a:t>
          </a:r>
          <a:endParaRPr lang="es-MX" sz="1800" dirty="0">
            <a:latin typeface="PT Sans" panose="020B0503020203020204" pitchFamily="34" charset="0"/>
          </a:endParaRPr>
        </a:p>
      </dgm:t>
    </dgm:pt>
    <dgm:pt modelId="{9BF0DBC3-0FA5-48C1-A0E9-795A98AD8323}" type="parTrans" cxnId="{CAC0DDF0-3DD0-40E0-8D79-D259D0EE84DB}">
      <dgm:prSet/>
      <dgm:spPr/>
      <dgm:t>
        <a:bodyPr/>
        <a:lstStyle/>
        <a:p>
          <a:endParaRPr lang="es-MX" sz="1800">
            <a:latin typeface="PT Sans" panose="020B0503020203020204" pitchFamily="34" charset="0"/>
          </a:endParaRPr>
        </a:p>
      </dgm:t>
    </dgm:pt>
    <dgm:pt modelId="{44795546-006A-4C2E-8A29-EFCFC3126B51}" type="sibTrans" cxnId="{CAC0DDF0-3DD0-40E0-8D79-D259D0EE84DB}">
      <dgm:prSet/>
      <dgm:spPr/>
      <dgm:t>
        <a:bodyPr/>
        <a:lstStyle/>
        <a:p>
          <a:endParaRPr lang="es-MX" sz="1800">
            <a:latin typeface="PT Sans" panose="020B0503020203020204" pitchFamily="34" charset="0"/>
          </a:endParaRPr>
        </a:p>
      </dgm:t>
    </dgm:pt>
    <dgm:pt modelId="{7A54113A-EBA1-46FC-ABAF-33A52A6A4651}">
      <dgm:prSet phldrT="[Texto]" custT="1"/>
      <dgm:spPr/>
      <dgm:t>
        <a:bodyPr/>
        <a:lstStyle/>
        <a:p>
          <a:pPr>
            <a:buNone/>
          </a:pPr>
          <a:r>
            <a:rPr lang="es-ES" sz="1800" b="0" i="0" dirty="0">
              <a:latin typeface="PT Sans" panose="020B0503020203020204" pitchFamily="34" charset="0"/>
            </a:rPr>
            <a:t>Interpretación de las líneas de código</a:t>
          </a:r>
          <a:endParaRPr lang="es-MX" sz="1800" dirty="0">
            <a:latin typeface="PT Sans" panose="020B0503020203020204" pitchFamily="34" charset="0"/>
          </a:endParaRPr>
        </a:p>
      </dgm:t>
    </dgm:pt>
    <dgm:pt modelId="{583B47D5-61F5-430F-A39D-53202685A875}" type="parTrans" cxnId="{D48DAEBC-89E9-47C7-AFD0-5FF218164DAF}">
      <dgm:prSet/>
      <dgm:spPr/>
      <dgm:t>
        <a:bodyPr/>
        <a:lstStyle/>
        <a:p>
          <a:endParaRPr lang="es-MX" sz="1800">
            <a:latin typeface="PT Sans" panose="020B0503020203020204" pitchFamily="34" charset="0"/>
          </a:endParaRPr>
        </a:p>
      </dgm:t>
    </dgm:pt>
    <dgm:pt modelId="{F81374D1-A332-4DA5-8F35-BEEC5E21F81E}" type="sibTrans" cxnId="{D48DAEBC-89E9-47C7-AFD0-5FF218164DAF}">
      <dgm:prSet/>
      <dgm:spPr/>
      <dgm:t>
        <a:bodyPr/>
        <a:lstStyle/>
        <a:p>
          <a:endParaRPr lang="es-MX" sz="1800">
            <a:latin typeface="PT Sans" panose="020B0503020203020204" pitchFamily="34" charset="0"/>
          </a:endParaRPr>
        </a:p>
      </dgm:t>
    </dgm:pt>
    <dgm:pt modelId="{D3505253-E988-4628-B03A-0C3A980CADC4}">
      <dgm:prSet custT="1"/>
      <dgm:spPr/>
      <dgm:t>
        <a:bodyPr/>
        <a:lstStyle/>
        <a:p>
          <a:pPr>
            <a:buNone/>
          </a:pPr>
          <a:r>
            <a:rPr lang="es-ES" sz="1600" b="0" i="0" dirty="0">
              <a:latin typeface="PT Sans" panose="020B0503020203020204" pitchFamily="34" charset="0"/>
            </a:rPr>
            <a:t>Busca en sus archivos la información que se le está solicitando</a:t>
          </a:r>
          <a:endParaRPr lang="es-MX" sz="1600" dirty="0">
            <a:latin typeface="PT Sans" panose="020B0503020203020204" pitchFamily="34" charset="0"/>
          </a:endParaRPr>
        </a:p>
      </dgm:t>
    </dgm:pt>
    <dgm:pt modelId="{151B14EF-6C2B-4E36-90A5-8DC996458F2A}" type="parTrans" cxnId="{060D8B87-CDF8-488B-ABEF-0404C00A9729}">
      <dgm:prSet/>
      <dgm:spPr/>
      <dgm:t>
        <a:bodyPr/>
        <a:lstStyle/>
        <a:p>
          <a:endParaRPr lang="es-MX" sz="1800">
            <a:latin typeface="PT Sans" panose="020B0503020203020204" pitchFamily="34" charset="0"/>
          </a:endParaRPr>
        </a:p>
      </dgm:t>
    </dgm:pt>
    <dgm:pt modelId="{89663568-F619-44F2-86CA-14C62EC5E632}" type="sibTrans" cxnId="{060D8B87-CDF8-488B-ABEF-0404C00A9729}">
      <dgm:prSet/>
      <dgm:spPr/>
      <dgm:t>
        <a:bodyPr/>
        <a:lstStyle/>
        <a:p>
          <a:endParaRPr lang="es-MX" sz="1800">
            <a:latin typeface="PT Sans" panose="020B0503020203020204" pitchFamily="34" charset="0"/>
          </a:endParaRPr>
        </a:p>
      </dgm:t>
    </dgm:pt>
    <dgm:pt modelId="{616EC5B6-7C50-4153-90A9-C16B18181500}">
      <dgm:prSet custT="1"/>
      <dgm:spPr>
        <a:solidFill>
          <a:schemeClr val="tx2"/>
        </a:solidFill>
      </dgm:spPr>
      <dgm:t>
        <a:bodyPr/>
        <a:lstStyle/>
        <a:p>
          <a:r>
            <a:rPr lang="es-ES" sz="1800" dirty="0">
              <a:latin typeface="PT Sans" panose="020B0503020203020204" pitchFamily="34" charset="0"/>
            </a:rPr>
            <a:t>Resultado</a:t>
          </a:r>
          <a:endParaRPr lang="es-MX" sz="1800" dirty="0">
            <a:latin typeface="PT Sans" panose="020B0503020203020204" pitchFamily="34" charset="0"/>
          </a:endParaRPr>
        </a:p>
      </dgm:t>
    </dgm:pt>
    <dgm:pt modelId="{7F9695E2-D93B-4173-82F2-AD2D52638877}" type="parTrans" cxnId="{B199E861-D98E-4EDD-A105-B63206081219}">
      <dgm:prSet/>
      <dgm:spPr/>
      <dgm:t>
        <a:bodyPr/>
        <a:lstStyle/>
        <a:p>
          <a:endParaRPr lang="es-MX" sz="1800">
            <a:latin typeface="PT Sans" panose="020B0503020203020204" pitchFamily="34" charset="0"/>
          </a:endParaRPr>
        </a:p>
      </dgm:t>
    </dgm:pt>
    <dgm:pt modelId="{9EEFAFA0-3E1E-4DE7-95C6-F1074EA7FB99}" type="sibTrans" cxnId="{B199E861-D98E-4EDD-A105-B63206081219}">
      <dgm:prSet/>
      <dgm:spPr/>
      <dgm:t>
        <a:bodyPr/>
        <a:lstStyle/>
        <a:p>
          <a:endParaRPr lang="es-MX" sz="1800">
            <a:latin typeface="PT Sans" panose="020B0503020203020204" pitchFamily="34" charset="0"/>
          </a:endParaRPr>
        </a:p>
      </dgm:t>
    </dgm:pt>
    <dgm:pt modelId="{2E5F83CC-2CEB-435F-B005-FDA4C898115C}">
      <dgm:prSet custT="1"/>
      <dgm:spPr/>
      <dgm:t>
        <a:bodyPr/>
        <a:lstStyle/>
        <a:p>
          <a:pPr>
            <a:buNone/>
          </a:pPr>
          <a:r>
            <a:rPr lang="es-ES" sz="1600" b="0" i="0" dirty="0">
              <a:latin typeface="PT Sans" panose="020B0503020203020204" pitchFamily="34" charset="0"/>
            </a:rPr>
            <a:t>Enviar el resultado al navegador cuya dirección IP fue la solicitante</a:t>
          </a:r>
          <a:endParaRPr lang="es-MX" sz="1600" dirty="0">
            <a:latin typeface="PT Sans" panose="020B0503020203020204" pitchFamily="34" charset="0"/>
          </a:endParaRPr>
        </a:p>
      </dgm:t>
    </dgm:pt>
    <dgm:pt modelId="{105BA108-812C-4431-A2AE-3593DAEC07C5}" type="parTrans" cxnId="{838AF556-BF84-45B2-A488-7FB12CC553C0}">
      <dgm:prSet/>
      <dgm:spPr/>
      <dgm:t>
        <a:bodyPr/>
        <a:lstStyle/>
        <a:p>
          <a:endParaRPr lang="es-MX" sz="1800">
            <a:latin typeface="PT Sans" panose="020B0503020203020204" pitchFamily="34" charset="0"/>
          </a:endParaRPr>
        </a:p>
      </dgm:t>
    </dgm:pt>
    <dgm:pt modelId="{46A88CCF-30F4-40CC-9FBF-2BCD7B42FBD3}" type="sibTrans" cxnId="{838AF556-BF84-45B2-A488-7FB12CC553C0}">
      <dgm:prSet/>
      <dgm:spPr/>
      <dgm:t>
        <a:bodyPr/>
        <a:lstStyle/>
        <a:p>
          <a:endParaRPr lang="es-MX" sz="1800">
            <a:latin typeface="PT Sans" panose="020B0503020203020204" pitchFamily="34" charset="0"/>
          </a:endParaRPr>
        </a:p>
      </dgm:t>
    </dgm:pt>
    <dgm:pt modelId="{508A8491-2858-4409-9D36-5E9C659B8D12}" type="pres">
      <dgm:prSet presAssocID="{DEBCDBDA-96AF-428C-93EA-C73660C8514F}" presName="Name0" presStyleCnt="0">
        <dgm:presLayoutVars>
          <dgm:dir/>
          <dgm:animOne val="branch"/>
          <dgm:animLvl val="lvl"/>
        </dgm:presLayoutVars>
      </dgm:prSet>
      <dgm:spPr/>
    </dgm:pt>
    <dgm:pt modelId="{5C056BA4-D954-4327-A6BB-5ABE1639745F}" type="pres">
      <dgm:prSet presAssocID="{ED727DD6-CB0B-4633-BBE6-691984B17AB1}" presName="chaos" presStyleCnt="0"/>
      <dgm:spPr/>
    </dgm:pt>
    <dgm:pt modelId="{09F582C9-FBA2-484C-914F-03E8E694CFA0}" type="pres">
      <dgm:prSet presAssocID="{ED727DD6-CB0B-4633-BBE6-691984B17AB1}" presName="parTx1" presStyleLbl="revTx" presStyleIdx="0" presStyleCnt="7"/>
      <dgm:spPr/>
    </dgm:pt>
    <dgm:pt modelId="{E9464549-A1A8-48FF-8F02-0128C7A99EE2}" type="pres">
      <dgm:prSet presAssocID="{ED727DD6-CB0B-4633-BBE6-691984B17AB1}" presName="desTx1" presStyleLbl="revTx" presStyleIdx="1" presStyleCnt="7" custScaleY="144252" custLinFactNeighborX="2579" custLinFactNeighborY="14620">
        <dgm:presLayoutVars>
          <dgm:bulletEnabled val="1"/>
        </dgm:presLayoutVars>
      </dgm:prSet>
      <dgm:spPr/>
    </dgm:pt>
    <dgm:pt modelId="{8D4D63B4-206B-4962-B491-D6613F56E83F}" type="pres">
      <dgm:prSet presAssocID="{ED727DD6-CB0B-4633-BBE6-691984B17AB1}" presName="c1" presStyleLbl="node1" presStyleIdx="0" presStyleCnt="19"/>
      <dgm:spPr>
        <a:solidFill>
          <a:schemeClr val="tx2"/>
        </a:solidFill>
      </dgm:spPr>
    </dgm:pt>
    <dgm:pt modelId="{644FAEF6-5576-4D68-AC22-D7C9F01C47E9}" type="pres">
      <dgm:prSet presAssocID="{ED727DD6-CB0B-4633-BBE6-691984B17AB1}" presName="c2" presStyleLbl="node1" presStyleIdx="1" presStyleCnt="19"/>
      <dgm:spPr>
        <a:solidFill>
          <a:schemeClr val="tx2"/>
        </a:solidFill>
      </dgm:spPr>
    </dgm:pt>
    <dgm:pt modelId="{7E2182B8-C238-4791-9E9D-7D92270A5D79}" type="pres">
      <dgm:prSet presAssocID="{ED727DD6-CB0B-4633-BBE6-691984B17AB1}" presName="c3" presStyleLbl="node1" presStyleIdx="2" presStyleCnt="19"/>
      <dgm:spPr>
        <a:solidFill>
          <a:schemeClr val="tx2"/>
        </a:solidFill>
      </dgm:spPr>
    </dgm:pt>
    <dgm:pt modelId="{822FEC02-6DEE-436B-ADCC-409BA36FD824}" type="pres">
      <dgm:prSet presAssocID="{ED727DD6-CB0B-4633-BBE6-691984B17AB1}" presName="c4" presStyleLbl="node1" presStyleIdx="3" presStyleCnt="19"/>
      <dgm:spPr>
        <a:solidFill>
          <a:schemeClr val="tx2"/>
        </a:solidFill>
      </dgm:spPr>
    </dgm:pt>
    <dgm:pt modelId="{3F9AB304-A747-437A-AC7C-5A638BF42A86}" type="pres">
      <dgm:prSet presAssocID="{ED727DD6-CB0B-4633-BBE6-691984B17AB1}" presName="c5" presStyleLbl="node1" presStyleIdx="4" presStyleCnt="19"/>
      <dgm:spPr>
        <a:solidFill>
          <a:schemeClr val="tx2"/>
        </a:solidFill>
      </dgm:spPr>
    </dgm:pt>
    <dgm:pt modelId="{F0565DC3-2CE6-4B69-B45D-D7FB58FDDF69}" type="pres">
      <dgm:prSet presAssocID="{ED727DD6-CB0B-4633-BBE6-691984B17AB1}" presName="c6" presStyleLbl="node1" presStyleIdx="5" presStyleCnt="19"/>
      <dgm:spPr>
        <a:solidFill>
          <a:schemeClr val="tx2"/>
        </a:solidFill>
      </dgm:spPr>
    </dgm:pt>
    <dgm:pt modelId="{1421CCFF-F242-4313-A94D-A87A41951622}" type="pres">
      <dgm:prSet presAssocID="{ED727DD6-CB0B-4633-BBE6-691984B17AB1}" presName="c7" presStyleLbl="node1" presStyleIdx="6" presStyleCnt="19"/>
      <dgm:spPr>
        <a:solidFill>
          <a:schemeClr val="tx2"/>
        </a:solidFill>
      </dgm:spPr>
    </dgm:pt>
    <dgm:pt modelId="{1BEC0F01-A2C2-499A-B679-37A961239C9D}" type="pres">
      <dgm:prSet presAssocID="{ED727DD6-CB0B-4633-BBE6-691984B17AB1}" presName="c8" presStyleLbl="node1" presStyleIdx="7" presStyleCnt="19"/>
      <dgm:spPr>
        <a:solidFill>
          <a:schemeClr val="tx2"/>
        </a:solidFill>
      </dgm:spPr>
    </dgm:pt>
    <dgm:pt modelId="{960D8369-FDA1-46C5-B089-C1CFD8853E79}" type="pres">
      <dgm:prSet presAssocID="{ED727DD6-CB0B-4633-BBE6-691984B17AB1}" presName="c9" presStyleLbl="node1" presStyleIdx="8" presStyleCnt="19"/>
      <dgm:spPr>
        <a:solidFill>
          <a:schemeClr val="tx2"/>
        </a:solidFill>
      </dgm:spPr>
    </dgm:pt>
    <dgm:pt modelId="{DC34AD82-83D0-4C74-924B-AB530AA8826E}" type="pres">
      <dgm:prSet presAssocID="{ED727DD6-CB0B-4633-BBE6-691984B17AB1}" presName="c10" presStyleLbl="node1" presStyleIdx="9" presStyleCnt="19"/>
      <dgm:spPr>
        <a:solidFill>
          <a:schemeClr val="tx2"/>
        </a:solidFill>
      </dgm:spPr>
    </dgm:pt>
    <dgm:pt modelId="{85A4D6CB-FE36-4DC9-B168-20BFF5D23161}" type="pres">
      <dgm:prSet presAssocID="{ED727DD6-CB0B-4633-BBE6-691984B17AB1}" presName="c11" presStyleLbl="node1" presStyleIdx="10" presStyleCnt="19"/>
      <dgm:spPr>
        <a:solidFill>
          <a:schemeClr val="tx2"/>
        </a:solidFill>
      </dgm:spPr>
    </dgm:pt>
    <dgm:pt modelId="{9A56C81E-A5A4-428A-8904-076E6A2ACC09}" type="pres">
      <dgm:prSet presAssocID="{ED727DD6-CB0B-4633-BBE6-691984B17AB1}" presName="c12" presStyleLbl="node1" presStyleIdx="11" presStyleCnt="19"/>
      <dgm:spPr>
        <a:solidFill>
          <a:schemeClr val="tx2"/>
        </a:solidFill>
      </dgm:spPr>
    </dgm:pt>
    <dgm:pt modelId="{F964DD01-A322-4EFC-BFBB-96E55F8E4356}" type="pres">
      <dgm:prSet presAssocID="{ED727DD6-CB0B-4633-BBE6-691984B17AB1}" presName="c13" presStyleLbl="node1" presStyleIdx="12" presStyleCnt="19"/>
      <dgm:spPr>
        <a:solidFill>
          <a:schemeClr val="tx2"/>
        </a:solidFill>
      </dgm:spPr>
    </dgm:pt>
    <dgm:pt modelId="{6908D83A-6283-4E2C-8E8C-A32BD2349BCD}" type="pres">
      <dgm:prSet presAssocID="{ED727DD6-CB0B-4633-BBE6-691984B17AB1}" presName="c14" presStyleLbl="node1" presStyleIdx="13" presStyleCnt="19"/>
      <dgm:spPr>
        <a:solidFill>
          <a:schemeClr val="tx2"/>
        </a:solidFill>
      </dgm:spPr>
    </dgm:pt>
    <dgm:pt modelId="{2DAF3AF7-5C31-4E69-9973-0469704461A3}" type="pres">
      <dgm:prSet presAssocID="{ED727DD6-CB0B-4633-BBE6-691984B17AB1}" presName="c15" presStyleLbl="node1" presStyleIdx="14" presStyleCnt="19"/>
      <dgm:spPr>
        <a:solidFill>
          <a:schemeClr val="tx2"/>
        </a:solidFill>
      </dgm:spPr>
    </dgm:pt>
    <dgm:pt modelId="{6973D7D5-75AA-44E8-B876-9B40E4BBB3DC}" type="pres">
      <dgm:prSet presAssocID="{ED727DD6-CB0B-4633-BBE6-691984B17AB1}" presName="c16" presStyleLbl="node1" presStyleIdx="15" presStyleCnt="19"/>
      <dgm:spPr>
        <a:solidFill>
          <a:schemeClr val="tx2"/>
        </a:solidFill>
      </dgm:spPr>
    </dgm:pt>
    <dgm:pt modelId="{A8804E08-4F14-49CB-BD6E-45CADB31EA9A}" type="pres">
      <dgm:prSet presAssocID="{ED727DD6-CB0B-4633-BBE6-691984B17AB1}" presName="c17" presStyleLbl="node1" presStyleIdx="16" presStyleCnt="19"/>
      <dgm:spPr>
        <a:solidFill>
          <a:schemeClr val="tx2"/>
        </a:solidFill>
      </dgm:spPr>
    </dgm:pt>
    <dgm:pt modelId="{ADA687BE-9E2E-49CE-B432-4C2BD789EF37}" type="pres">
      <dgm:prSet presAssocID="{ED727DD6-CB0B-4633-BBE6-691984B17AB1}" presName="c18" presStyleLbl="node1" presStyleIdx="17" presStyleCnt="19"/>
      <dgm:spPr>
        <a:solidFill>
          <a:schemeClr val="tx2"/>
        </a:solidFill>
      </dgm:spPr>
    </dgm:pt>
    <dgm:pt modelId="{545DFA95-04C5-4401-936B-47A358058044}" type="pres">
      <dgm:prSet presAssocID="{461EC58B-63B3-4ED0-AFB5-9EE79FCABF00}" presName="chevronComposite1" presStyleCnt="0"/>
      <dgm:spPr/>
    </dgm:pt>
    <dgm:pt modelId="{6F547036-54F4-445B-9E59-82DC43DFA932}" type="pres">
      <dgm:prSet presAssocID="{461EC58B-63B3-4ED0-AFB5-9EE79FCABF00}" presName="chevron1" presStyleLbl="sibTrans2D1" presStyleIdx="0" presStyleCnt="3"/>
      <dgm:spPr>
        <a:solidFill>
          <a:schemeClr val="tx2">
            <a:lumMod val="75000"/>
          </a:schemeClr>
        </a:solidFill>
      </dgm:spPr>
    </dgm:pt>
    <dgm:pt modelId="{61D96BAF-17F4-4673-84A5-7885BFC08B16}" type="pres">
      <dgm:prSet presAssocID="{461EC58B-63B3-4ED0-AFB5-9EE79FCABF00}" presName="spChevron1" presStyleCnt="0"/>
      <dgm:spPr/>
    </dgm:pt>
    <dgm:pt modelId="{780103C8-A0D4-4D25-94E3-6F08B9395CF6}" type="pres">
      <dgm:prSet presAssocID="{B32E0C6A-AA40-4AD3-8DC8-5D1C940354F7}" presName="middle" presStyleCnt="0"/>
      <dgm:spPr/>
    </dgm:pt>
    <dgm:pt modelId="{C7C07687-A241-43ED-B97B-8EB3341596B5}" type="pres">
      <dgm:prSet presAssocID="{B32E0C6A-AA40-4AD3-8DC8-5D1C940354F7}" presName="parTxMid" presStyleLbl="revTx" presStyleIdx="2" presStyleCnt="7"/>
      <dgm:spPr/>
    </dgm:pt>
    <dgm:pt modelId="{53F58D4A-61D7-4F31-B3E4-BC912DDA2467}" type="pres">
      <dgm:prSet presAssocID="{B32E0C6A-AA40-4AD3-8DC8-5D1C940354F7}" presName="desTxMid" presStyleLbl="revTx" presStyleIdx="3" presStyleCnt="7">
        <dgm:presLayoutVars>
          <dgm:bulletEnabled val="1"/>
        </dgm:presLayoutVars>
      </dgm:prSet>
      <dgm:spPr/>
    </dgm:pt>
    <dgm:pt modelId="{D4FF334F-637F-4020-B282-197D7C3ED211}" type="pres">
      <dgm:prSet presAssocID="{B32E0C6A-AA40-4AD3-8DC8-5D1C940354F7}" presName="spMid" presStyleCnt="0"/>
      <dgm:spPr/>
    </dgm:pt>
    <dgm:pt modelId="{1F14A3BA-9CCF-4FDB-BD59-585CA636F4A9}" type="pres">
      <dgm:prSet presAssocID="{19D1BA01-D7A0-4051-A20B-FAFFBA2BD53D}" presName="chevronComposite1" presStyleCnt="0"/>
      <dgm:spPr/>
    </dgm:pt>
    <dgm:pt modelId="{63146C89-2637-4423-BD23-F5F3C0954CDD}" type="pres">
      <dgm:prSet presAssocID="{19D1BA01-D7A0-4051-A20B-FAFFBA2BD53D}" presName="chevron1" presStyleLbl="sibTrans2D1" presStyleIdx="1" presStyleCnt="3"/>
      <dgm:spPr>
        <a:solidFill>
          <a:schemeClr val="tx2">
            <a:lumMod val="75000"/>
          </a:schemeClr>
        </a:solidFill>
      </dgm:spPr>
    </dgm:pt>
    <dgm:pt modelId="{ADA10431-7007-4CF3-9F86-1C4B594AF9DA}" type="pres">
      <dgm:prSet presAssocID="{19D1BA01-D7A0-4051-A20B-FAFFBA2BD53D}" presName="spChevron1" presStyleCnt="0"/>
      <dgm:spPr/>
    </dgm:pt>
    <dgm:pt modelId="{0D30266E-DC53-4354-A47F-A7723FC42FE2}" type="pres">
      <dgm:prSet presAssocID="{5E400612-6172-401C-97DC-F6142C535424}" presName="middle" presStyleCnt="0"/>
      <dgm:spPr/>
    </dgm:pt>
    <dgm:pt modelId="{705081AE-5A8B-40F7-AFE8-4BD33C8F1959}" type="pres">
      <dgm:prSet presAssocID="{5E400612-6172-401C-97DC-F6142C535424}" presName="parTxMid" presStyleLbl="revTx" presStyleIdx="4" presStyleCnt="7"/>
      <dgm:spPr/>
    </dgm:pt>
    <dgm:pt modelId="{DD07ECED-D1D8-453D-B92B-856A4CECF886}" type="pres">
      <dgm:prSet presAssocID="{5E400612-6172-401C-97DC-F6142C535424}" presName="desTxMid" presStyleLbl="revTx" presStyleIdx="5" presStyleCnt="7">
        <dgm:presLayoutVars>
          <dgm:bulletEnabled val="1"/>
        </dgm:presLayoutVars>
      </dgm:prSet>
      <dgm:spPr/>
    </dgm:pt>
    <dgm:pt modelId="{AB26DA6D-589F-43D2-A7D2-CA4D9DAD8377}" type="pres">
      <dgm:prSet presAssocID="{5E400612-6172-401C-97DC-F6142C535424}" presName="spMid" presStyleCnt="0"/>
      <dgm:spPr/>
    </dgm:pt>
    <dgm:pt modelId="{C7C0FF22-A972-48F4-A3DB-5EF29DA97FEA}" type="pres">
      <dgm:prSet presAssocID="{44795546-006A-4C2E-8A29-EFCFC3126B51}" presName="chevronComposite1" presStyleCnt="0"/>
      <dgm:spPr/>
    </dgm:pt>
    <dgm:pt modelId="{220A7CBB-59D8-4A26-9BFA-55A5AC94DFC3}" type="pres">
      <dgm:prSet presAssocID="{44795546-006A-4C2E-8A29-EFCFC3126B51}" presName="chevron1" presStyleLbl="sibTrans2D1" presStyleIdx="2" presStyleCnt="3"/>
      <dgm:spPr>
        <a:solidFill>
          <a:schemeClr val="tx2">
            <a:lumMod val="75000"/>
          </a:schemeClr>
        </a:solidFill>
      </dgm:spPr>
    </dgm:pt>
    <dgm:pt modelId="{4CAF89DC-924D-404C-BE0A-1267A9A1B2F8}" type="pres">
      <dgm:prSet presAssocID="{44795546-006A-4C2E-8A29-EFCFC3126B51}" presName="spChevron1" presStyleCnt="0"/>
      <dgm:spPr/>
    </dgm:pt>
    <dgm:pt modelId="{3B6DEAF9-A19B-4398-AF5C-6EFE04FA9C1E}" type="pres">
      <dgm:prSet presAssocID="{616EC5B6-7C50-4153-90A9-C16B18181500}" presName="last" presStyleCnt="0"/>
      <dgm:spPr/>
    </dgm:pt>
    <dgm:pt modelId="{5096018F-042C-4F54-8746-093647E36AB5}" type="pres">
      <dgm:prSet presAssocID="{616EC5B6-7C50-4153-90A9-C16B18181500}" presName="circleTx" presStyleLbl="node1" presStyleIdx="18" presStyleCnt="19"/>
      <dgm:spPr/>
    </dgm:pt>
    <dgm:pt modelId="{61D06396-37BD-4B59-B800-19B28A1F542A}" type="pres">
      <dgm:prSet presAssocID="{616EC5B6-7C50-4153-90A9-C16B18181500}" presName="desTxN" presStyleLbl="revTx" presStyleIdx="6" presStyleCnt="7">
        <dgm:presLayoutVars>
          <dgm:bulletEnabled val="1"/>
        </dgm:presLayoutVars>
      </dgm:prSet>
      <dgm:spPr/>
    </dgm:pt>
    <dgm:pt modelId="{2A12A2D6-37B2-4805-A117-6296A58FC64E}" type="pres">
      <dgm:prSet presAssocID="{616EC5B6-7C50-4153-90A9-C16B18181500}" presName="spN" presStyleCnt="0"/>
      <dgm:spPr/>
    </dgm:pt>
  </dgm:ptLst>
  <dgm:cxnLst>
    <dgm:cxn modelId="{337B0C10-C106-4736-8A31-2A489D594729}" type="presOf" srcId="{D3505253-E988-4628-B03A-0C3A980CADC4}" destId="{53F58D4A-61D7-4F31-B3E4-BC912DDA2467}" srcOrd="0" destOrd="0" presId="urn:microsoft.com/office/officeart/2009/3/layout/RandomtoResultProcess"/>
    <dgm:cxn modelId="{10D69F29-8245-4BE7-A450-F4156FA0BA26}" srcId="{DEBCDBDA-96AF-428C-93EA-C73660C8514F}" destId="{ED727DD6-CB0B-4633-BBE6-691984B17AB1}" srcOrd="0" destOrd="0" parTransId="{29F3420B-9655-4075-A03B-CA8AD5B81AA4}" sibTransId="{461EC58B-63B3-4ED0-AFB5-9EE79FCABF00}"/>
    <dgm:cxn modelId="{19E6593E-1603-4AE6-BABF-87562C67A159}" type="presOf" srcId="{DEBCDBDA-96AF-428C-93EA-C73660C8514F}" destId="{508A8491-2858-4409-9D36-5E9C659B8D12}" srcOrd="0" destOrd="0" presId="urn:microsoft.com/office/officeart/2009/3/layout/RandomtoResultProcess"/>
    <dgm:cxn modelId="{B199E861-D98E-4EDD-A105-B63206081219}" srcId="{DEBCDBDA-96AF-428C-93EA-C73660C8514F}" destId="{616EC5B6-7C50-4153-90A9-C16B18181500}" srcOrd="3" destOrd="0" parTransId="{7F9695E2-D93B-4173-82F2-AD2D52638877}" sibTransId="{9EEFAFA0-3E1E-4DE7-95C6-F1074EA7FB99}"/>
    <dgm:cxn modelId="{92D49562-93A4-47CD-ADE7-E35BD3C42D6F}" type="presOf" srcId="{B32E0C6A-AA40-4AD3-8DC8-5D1C940354F7}" destId="{C7C07687-A241-43ED-B97B-8EB3341596B5}" srcOrd="0" destOrd="0" presId="urn:microsoft.com/office/officeart/2009/3/layout/RandomtoResultProcess"/>
    <dgm:cxn modelId="{12916448-6256-43A8-AA4B-AD5EFC7816D2}" type="presOf" srcId="{7A54113A-EBA1-46FC-ABAF-33A52A6A4651}" destId="{DD07ECED-D1D8-453D-B92B-856A4CECF886}" srcOrd="0" destOrd="0" presId="urn:microsoft.com/office/officeart/2009/3/layout/RandomtoResultProcess"/>
    <dgm:cxn modelId="{58F4B96E-8BCD-4708-8FFF-FC07E1992A41}" type="presOf" srcId="{ED727DD6-CB0B-4633-BBE6-691984B17AB1}" destId="{09F582C9-FBA2-484C-914F-03E8E694CFA0}" srcOrd="0" destOrd="0" presId="urn:microsoft.com/office/officeart/2009/3/layout/RandomtoResultProcess"/>
    <dgm:cxn modelId="{BE686071-CF68-49E0-A450-803A1E020939}" srcId="{ED727DD6-CB0B-4633-BBE6-691984B17AB1}" destId="{5BB9DDCF-0A2A-4631-918D-EDFB511176F9}" srcOrd="0" destOrd="0" parTransId="{2AD4D221-7A8F-44A2-BFA9-8962B39B316A}" sibTransId="{57C40428-A141-4E90-83C2-99C09F7A7D0E}"/>
    <dgm:cxn modelId="{838AF556-BF84-45B2-A488-7FB12CC553C0}" srcId="{616EC5B6-7C50-4153-90A9-C16B18181500}" destId="{2E5F83CC-2CEB-435F-B005-FDA4C898115C}" srcOrd="0" destOrd="0" parTransId="{105BA108-812C-4431-A2AE-3593DAEC07C5}" sibTransId="{46A88CCF-30F4-40CC-9FBF-2BCD7B42FBD3}"/>
    <dgm:cxn modelId="{5ED14380-FA54-4F5A-B377-7CC2C9302AAB}" type="presOf" srcId="{2E5F83CC-2CEB-435F-B005-FDA4C898115C}" destId="{61D06396-37BD-4B59-B800-19B28A1F542A}" srcOrd="0" destOrd="0" presId="urn:microsoft.com/office/officeart/2009/3/layout/RandomtoResultProcess"/>
    <dgm:cxn modelId="{060D8B87-CDF8-488B-ABEF-0404C00A9729}" srcId="{B32E0C6A-AA40-4AD3-8DC8-5D1C940354F7}" destId="{D3505253-E988-4628-B03A-0C3A980CADC4}" srcOrd="0" destOrd="0" parTransId="{151B14EF-6C2B-4E36-90A5-8DC996458F2A}" sibTransId="{89663568-F619-44F2-86CA-14C62EC5E632}"/>
    <dgm:cxn modelId="{AED68EB4-8F57-4CEA-A6FF-F96E811F74FD}" type="presOf" srcId="{5BB9DDCF-0A2A-4631-918D-EDFB511176F9}" destId="{E9464549-A1A8-48FF-8F02-0128C7A99EE2}" srcOrd="0" destOrd="0" presId="urn:microsoft.com/office/officeart/2009/3/layout/RandomtoResultProcess"/>
    <dgm:cxn modelId="{D48DAEBC-89E9-47C7-AFD0-5FF218164DAF}" srcId="{5E400612-6172-401C-97DC-F6142C535424}" destId="{7A54113A-EBA1-46FC-ABAF-33A52A6A4651}" srcOrd="0" destOrd="0" parTransId="{583B47D5-61F5-430F-A39D-53202685A875}" sibTransId="{F81374D1-A332-4DA5-8F35-BEEC5E21F81E}"/>
    <dgm:cxn modelId="{E04C85CC-BC6D-422F-8A46-6FE2C7B2FEC4}" type="presOf" srcId="{5E400612-6172-401C-97DC-F6142C535424}" destId="{705081AE-5A8B-40F7-AFE8-4BD33C8F1959}" srcOrd="0" destOrd="0" presId="urn:microsoft.com/office/officeart/2009/3/layout/RandomtoResultProcess"/>
    <dgm:cxn modelId="{9A6263E3-1B2A-4E78-BBBE-4B1301E6020F}" srcId="{DEBCDBDA-96AF-428C-93EA-C73660C8514F}" destId="{B32E0C6A-AA40-4AD3-8DC8-5D1C940354F7}" srcOrd="1" destOrd="0" parTransId="{7A6C94BF-FE9D-4568-9EE6-9CC16222C28A}" sibTransId="{19D1BA01-D7A0-4051-A20B-FAFFBA2BD53D}"/>
    <dgm:cxn modelId="{A5CD49E6-17A2-4D92-9CB8-46D16B5D4A5E}" type="presOf" srcId="{616EC5B6-7C50-4153-90A9-C16B18181500}" destId="{5096018F-042C-4F54-8746-093647E36AB5}" srcOrd="0" destOrd="0" presId="urn:microsoft.com/office/officeart/2009/3/layout/RandomtoResultProcess"/>
    <dgm:cxn modelId="{CAC0DDF0-3DD0-40E0-8D79-D259D0EE84DB}" srcId="{DEBCDBDA-96AF-428C-93EA-C73660C8514F}" destId="{5E400612-6172-401C-97DC-F6142C535424}" srcOrd="2" destOrd="0" parTransId="{9BF0DBC3-0FA5-48C1-A0E9-795A98AD8323}" sibTransId="{44795546-006A-4C2E-8A29-EFCFC3126B51}"/>
    <dgm:cxn modelId="{1DE679D5-C9D8-4D77-8A58-DCCBA5DE5F95}" type="presParOf" srcId="{508A8491-2858-4409-9D36-5E9C659B8D12}" destId="{5C056BA4-D954-4327-A6BB-5ABE1639745F}" srcOrd="0" destOrd="0" presId="urn:microsoft.com/office/officeart/2009/3/layout/RandomtoResultProcess"/>
    <dgm:cxn modelId="{EB0E89FD-EE8C-4B2D-B982-31B316E96952}" type="presParOf" srcId="{5C056BA4-D954-4327-A6BB-5ABE1639745F}" destId="{09F582C9-FBA2-484C-914F-03E8E694CFA0}" srcOrd="0" destOrd="0" presId="urn:microsoft.com/office/officeart/2009/3/layout/RandomtoResultProcess"/>
    <dgm:cxn modelId="{6CA69C17-DEC9-44BC-956B-0B55E19B1677}" type="presParOf" srcId="{5C056BA4-D954-4327-A6BB-5ABE1639745F}" destId="{E9464549-A1A8-48FF-8F02-0128C7A99EE2}" srcOrd="1" destOrd="0" presId="urn:microsoft.com/office/officeart/2009/3/layout/RandomtoResultProcess"/>
    <dgm:cxn modelId="{1A9ECDAD-C97F-4F93-A0C5-9C0E3CFB56C9}" type="presParOf" srcId="{5C056BA4-D954-4327-A6BB-5ABE1639745F}" destId="{8D4D63B4-206B-4962-B491-D6613F56E83F}" srcOrd="2" destOrd="0" presId="urn:microsoft.com/office/officeart/2009/3/layout/RandomtoResultProcess"/>
    <dgm:cxn modelId="{92F80E07-AA53-4C27-8F8A-976D737EB3D7}" type="presParOf" srcId="{5C056BA4-D954-4327-A6BB-5ABE1639745F}" destId="{644FAEF6-5576-4D68-AC22-D7C9F01C47E9}" srcOrd="3" destOrd="0" presId="urn:microsoft.com/office/officeart/2009/3/layout/RandomtoResultProcess"/>
    <dgm:cxn modelId="{4C2C793D-EF92-496B-AB54-59082D75DA2F}" type="presParOf" srcId="{5C056BA4-D954-4327-A6BB-5ABE1639745F}" destId="{7E2182B8-C238-4791-9E9D-7D92270A5D79}" srcOrd="4" destOrd="0" presId="urn:microsoft.com/office/officeart/2009/3/layout/RandomtoResultProcess"/>
    <dgm:cxn modelId="{B7FCBA26-F1A5-4BA1-AA43-31A57B7C6F86}" type="presParOf" srcId="{5C056BA4-D954-4327-A6BB-5ABE1639745F}" destId="{822FEC02-6DEE-436B-ADCC-409BA36FD824}" srcOrd="5" destOrd="0" presId="urn:microsoft.com/office/officeart/2009/3/layout/RandomtoResultProcess"/>
    <dgm:cxn modelId="{AC2B2546-AC0F-4857-B291-4EA53D2EA85C}" type="presParOf" srcId="{5C056BA4-D954-4327-A6BB-5ABE1639745F}" destId="{3F9AB304-A747-437A-AC7C-5A638BF42A86}" srcOrd="6" destOrd="0" presId="urn:microsoft.com/office/officeart/2009/3/layout/RandomtoResultProcess"/>
    <dgm:cxn modelId="{1AF33001-C9BE-4F51-BC7C-05012777DC93}" type="presParOf" srcId="{5C056BA4-D954-4327-A6BB-5ABE1639745F}" destId="{F0565DC3-2CE6-4B69-B45D-D7FB58FDDF69}" srcOrd="7" destOrd="0" presId="urn:microsoft.com/office/officeart/2009/3/layout/RandomtoResultProcess"/>
    <dgm:cxn modelId="{9AD74D5D-D806-4658-A748-12CB857BE211}" type="presParOf" srcId="{5C056BA4-D954-4327-A6BB-5ABE1639745F}" destId="{1421CCFF-F242-4313-A94D-A87A41951622}" srcOrd="8" destOrd="0" presId="urn:microsoft.com/office/officeart/2009/3/layout/RandomtoResultProcess"/>
    <dgm:cxn modelId="{7A28B3CD-9A7F-4C98-8FA7-26E317B20CE3}" type="presParOf" srcId="{5C056BA4-D954-4327-A6BB-5ABE1639745F}" destId="{1BEC0F01-A2C2-499A-B679-37A961239C9D}" srcOrd="9" destOrd="0" presId="urn:microsoft.com/office/officeart/2009/3/layout/RandomtoResultProcess"/>
    <dgm:cxn modelId="{F480A9A8-31B8-4A1C-B9B1-DA201E1CA524}" type="presParOf" srcId="{5C056BA4-D954-4327-A6BB-5ABE1639745F}" destId="{960D8369-FDA1-46C5-B089-C1CFD8853E79}" srcOrd="10" destOrd="0" presId="urn:microsoft.com/office/officeart/2009/3/layout/RandomtoResultProcess"/>
    <dgm:cxn modelId="{2918DE03-49C0-4F5D-97EF-25AFAFE0C705}" type="presParOf" srcId="{5C056BA4-D954-4327-A6BB-5ABE1639745F}" destId="{DC34AD82-83D0-4C74-924B-AB530AA8826E}" srcOrd="11" destOrd="0" presId="urn:microsoft.com/office/officeart/2009/3/layout/RandomtoResultProcess"/>
    <dgm:cxn modelId="{E74CC897-97A3-41A4-B261-3C18ACE5CA17}" type="presParOf" srcId="{5C056BA4-D954-4327-A6BB-5ABE1639745F}" destId="{85A4D6CB-FE36-4DC9-B168-20BFF5D23161}" srcOrd="12" destOrd="0" presId="urn:microsoft.com/office/officeart/2009/3/layout/RandomtoResultProcess"/>
    <dgm:cxn modelId="{5BD6DA7A-A027-4A66-B202-41E35A83F451}" type="presParOf" srcId="{5C056BA4-D954-4327-A6BB-5ABE1639745F}" destId="{9A56C81E-A5A4-428A-8904-076E6A2ACC09}" srcOrd="13" destOrd="0" presId="urn:microsoft.com/office/officeart/2009/3/layout/RandomtoResultProcess"/>
    <dgm:cxn modelId="{DC1BBC22-230E-4FFF-B5E8-4807D463F97C}" type="presParOf" srcId="{5C056BA4-D954-4327-A6BB-5ABE1639745F}" destId="{F964DD01-A322-4EFC-BFBB-96E55F8E4356}" srcOrd="14" destOrd="0" presId="urn:microsoft.com/office/officeart/2009/3/layout/RandomtoResultProcess"/>
    <dgm:cxn modelId="{6A25074A-9D7D-4667-B50D-99DBB9ED6603}" type="presParOf" srcId="{5C056BA4-D954-4327-A6BB-5ABE1639745F}" destId="{6908D83A-6283-4E2C-8E8C-A32BD2349BCD}" srcOrd="15" destOrd="0" presId="urn:microsoft.com/office/officeart/2009/3/layout/RandomtoResultProcess"/>
    <dgm:cxn modelId="{555A8293-F67D-4CE3-933A-3539B8321C83}" type="presParOf" srcId="{5C056BA4-D954-4327-A6BB-5ABE1639745F}" destId="{2DAF3AF7-5C31-4E69-9973-0469704461A3}" srcOrd="16" destOrd="0" presId="urn:microsoft.com/office/officeart/2009/3/layout/RandomtoResultProcess"/>
    <dgm:cxn modelId="{39A006A6-1DD7-4901-8FDB-30CD3D28EBD2}" type="presParOf" srcId="{5C056BA4-D954-4327-A6BB-5ABE1639745F}" destId="{6973D7D5-75AA-44E8-B876-9B40E4BBB3DC}" srcOrd="17" destOrd="0" presId="urn:microsoft.com/office/officeart/2009/3/layout/RandomtoResultProcess"/>
    <dgm:cxn modelId="{A11F75C0-9E36-4ED8-8CCA-0E8C5FA359AF}" type="presParOf" srcId="{5C056BA4-D954-4327-A6BB-5ABE1639745F}" destId="{A8804E08-4F14-49CB-BD6E-45CADB31EA9A}" srcOrd="18" destOrd="0" presId="urn:microsoft.com/office/officeart/2009/3/layout/RandomtoResultProcess"/>
    <dgm:cxn modelId="{E3986A2B-3E29-42EF-88A9-15B0105A0C5E}" type="presParOf" srcId="{5C056BA4-D954-4327-A6BB-5ABE1639745F}" destId="{ADA687BE-9E2E-49CE-B432-4C2BD789EF37}" srcOrd="19" destOrd="0" presId="urn:microsoft.com/office/officeart/2009/3/layout/RandomtoResultProcess"/>
    <dgm:cxn modelId="{2B3ACC4B-48AA-4671-BDA9-EA9647FEC323}" type="presParOf" srcId="{508A8491-2858-4409-9D36-5E9C659B8D12}" destId="{545DFA95-04C5-4401-936B-47A358058044}" srcOrd="1" destOrd="0" presId="urn:microsoft.com/office/officeart/2009/3/layout/RandomtoResultProcess"/>
    <dgm:cxn modelId="{6F442E10-3955-4B33-88F0-3EA27742F96B}" type="presParOf" srcId="{545DFA95-04C5-4401-936B-47A358058044}" destId="{6F547036-54F4-445B-9E59-82DC43DFA932}" srcOrd="0" destOrd="0" presId="urn:microsoft.com/office/officeart/2009/3/layout/RandomtoResultProcess"/>
    <dgm:cxn modelId="{76D79974-9657-4B26-9AEF-04E956744F40}" type="presParOf" srcId="{545DFA95-04C5-4401-936B-47A358058044}" destId="{61D96BAF-17F4-4673-84A5-7885BFC08B16}" srcOrd="1" destOrd="0" presId="urn:microsoft.com/office/officeart/2009/3/layout/RandomtoResultProcess"/>
    <dgm:cxn modelId="{5EA5F814-160F-4F25-8B42-9BE54E22F404}" type="presParOf" srcId="{508A8491-2858-4409-9D36-5E9C659B8D12}" destId="{780103C8-A0D4-4D25-94E3-6F08B9395CF6}" srcOrd="2" destOrd="0" presId="urn:microsoft.com/office/officeart/2009/3/layout/RandomtoResultProcess"/>
    <dgm:cxn modelId="{0454C527-BC6F-4C43-BBE0-8FA7B5AA88FF}" type="presParOf" srcId="{780103C8-A0D4-4D25-94E3-6F08B9395CF6}" destId="{C7C07687-A241-43ED-B97B-8EB3341596B5}" srcOrd="0" destOrd="0" presId="urn:microsoft.com/office/officeart/2009/3/layout/RandomtoResultProcess"/>
    <dgm:cxn modelId="{A9099C3A-EFB1-41AA-96D9-C68A45A4FE54}" type="presParOf" srcId="{780103C8-A0D4-4D25-94E3-6F08B9395CF6}" destId="{53F58D4A-61D7-4F31-B3E4-BC912DDA2467}" srcOrd="1" destOrd="0" presId="urn:microsoft.com/office/officeart/2009/3/layout/RandomtoResultProcess"/>
    <dgm:cxn modelId="{C90F5206-F2E9-4170-B5C4-D524ED529518}" type="presParOf" srcId="{780103C8-A0D4-4D25-94E3-6F08B9395CF6}" destId="{D4FF334F-637F-4020-B282-197D7C3ED211}" srcOrd="2" destOrd="0" presId="urn:microsoft.com/office/officeart/2009/3/layout/RandomtoResultProcess"/>
    <dgm:cxn modelId="{6F0CDF76-F086-4F8E-BE36-F8B5B6226ADC}" type="presParOf" srcId="{508A8491-2858-4409-9D36-5E9C659B8D12}" destId="{1F14A3BA-9CCF-4FDB-BD59-585CA636F4A9}" srcOrd="3" destOrd="0" presId="urn:microsoft.com/office/officeart/2009/3/layout/RandomtoResultProcess"/>
    <dgm:cxn modelId="{F2062B28-3FD1-4E89-A642-9F15658AE8EC}" type="presParOf" srcId="{1F14A3BA-9CCF-4FDB-BD59-585CA636F4A9}" destId="{63146C89-2637-4423-BD23-F5F3C0954CDD}" srcOrd="0" destOrd="0" presId="urn:microsoft.com/office/officeart/2009/3/layout/RandomtoResultProcess"/>
    <dgm:cxn modelId="{2021BDCE-C379-4969-88C9-BD2E9840524C}" type="presParOf" srcId="{1F14A3BA-9CCF-4FDB-BD59-585CA636F4A9}" destId="{ADA10431-7007-4CF3-9F86-1C4B594AF9DA}" srcOrd="1" destOrd="0" presId="urn:microsoft.com/office/officeart/2009/3/layout/RandomtoResultProcess"/>
    <dgm:cxn modelId="{D1DAB434-9908-4345-B77D-C233912748B2}" type="presParOf" srcId="{508A8491-2858-4409-9D36-5E9C659B8D12}" destId="{0D30266E-DC53-4354-A47F-A7723FC42FE2}" srcOrd="4" destOrd="0" presId="urn:microsoft.com/office/officeart/2009/3/layout/RandomtoResultProcess"/>
    <dgm:cxn modelId="{39499030-3942-4B9C-8DA1-96917546A728}" type="presParOf" srcId="{0D30266E-DC53-4354-A47F-A7723FC42FE2}" destId="{705081AE-5A8B-40F7-AFE8-4BD33C8F1959}" srcOrd="0" destOrd="0" presId="urn:microsoft.com/office/officeart/2009/3/layout/RandomtoResultProcess"/>
    <dgm:cxn modelId="{3552BA62-6E6C-4FCF-AF0A-0EC95941AD64}" type="presParOf" srcId="{0D30266E-DC53-4354-A47F-A7723FC42FE2}" destId="{DD07ECED-D1D8-453D-B92B-856A4CECF886}" srcOrd="1" destOrd="0" presId="urn:microsoft.com/office/officeart/2009/3/layout/RandomtoResultProcess"/>
    <dgm:cxn modelId="{F4BFFFC4-80E9-4E4F-9621-0C7CBF64ACC4}" type="presParOf" srcId="{0D30266E-DC53-4354-A47F-A7723FC42FE2}" destId="{AB26DA6D-589F-43D2-A7D2-CA4D9DAD8377}" srcOrd="2" destOrd="0" presId="urn:microsoft.com/office/officeart/2009/3/layout/RandomtoResultProcess"/>
    <dgm:cxn modelId="{B22F4BEA-A655-493E-8729-07BDA4DA1D22}" type="presParOf" srcId="{508A8491-2858-4409-9D36-5E9C659B8D12}" destId="{C7C0FF22-A972-48F4-A3DB-5EF29DA97FEA}" srcOrd="5" destOrd="0" presId="urn:microsoft.com/office/officeart/2009/3/layout/RandomtoResultProcess"/>
    <dgm:cxn modelId="{C0FF9028-278D-4558-AEC2-CE521637517C}" type="presParOf" srcId="{C7C0FF22-A972-48F4-A3DB-5EF29DA97FEA}" destId="{220A7CBB-59D8-4A26-9BFA-55A5AC94DFC3}" srcOrd="0" destOrd="0" presId="urn:microsoft.com/office/officeart/2009/3/layout/RandomtoResultProcess"/>
    <dgm:cxn modelId="{22A6754E-CD9E-4623-A5FB-1E332879F723}" type="presParOf" srcId="{C7C0FF22-A972-48F4-A3DB-5EF29DA97FEA}" destId="{4CAF89DC-924D-404C-BE0A-1267A9A1B2F8}" srcOrd="1" destOrd="0" presId="urn:microsoft.com/office/officeart/2009/3/layout/RandomtoResultProcess"/>
    <dgm:cxn modelId="{4933FC10-CAAD-42B6-B477-EE8C84D7189C}" type="presParOf" srcId="{508A8491-2858-4409-9D36-5E9C659B8D12}" destId="{3B6DEAF9-A19B-4398-AF5C-6EFE04FA9C1E}" srcOrd="6" destOrd="0" presId="urn:microsoft.com/office/officeart/2009/3/layout/RandomtoResultProcess"/>
    <dgm:cxn modelId="{168C7821-9E30-4229-B6AB-EB6C4FCFE53A}" type="presParOf" srcId="{3B6DEAF9-A19B-4398-AF5C-6EFE04FA9C1E}" destId="{5096018F-042C-4F54-8746-093647E36AB5}" srcOrd="0" destOrd="0" presId="urn:microsoft.com/office/officeart/2009/3/layout/RandomtoResultProcess"/>
    <dgm:cxn modelId="{83F301C7-0191-4528-A19A-8F2B6FED0AD2}" type="presParOf" srcId="{3B6DEAF9-A19B-4398-AF5C-6EFE04FA9C1E}" destId="{61D06396-37BD-4B59-B800-19B28A1F542A}" srcOrd="1" destOrd="0" presId="urn:microsoft.com/office/officeart/2009/3/layout/RandomtoResultProcess"/>
    <dgm:cxn modelId="{571C232A-CD50-4457-9E47-E993DDD68150}" type="presParOf" srcId="{3B6DEAF9-A19B-4398-AF5C-6EFE04FA9C1E}" destId="{2A12A2D6-37B2-4805-A117-6296A58FC64E}"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2EB1A-32AD-41D0-9D54-370C8D27ADB3}" type="doc">
      <dgm:prSet loTypeId="urn:microsoft.com/office/officeart/2009/3/layout/IncreasingArrowsProcess" loCatId="process" qsTypeId="urn:microsoft.com/office/officeart/2005/8/quickstyle/3d1" qsCatId="3D" csTypeId="urn:microsoft.com/office/officeart/2005/8/colors/accent0_3" csCatId="mainScheme" phldr="1"/>
      <dgm:spPr/>
      <dgm:t>
        <a:bodyPr/>
        <a:lstStyle/>
        <a:p>
          <a:endParaRPr lang="es-MX"/>
        </a:p>
      </dgm:t>
    </dgm:pt>
    <dgm:pt modelId="{E5D908B8-D348-4337-8BCF-6889592E8986}">
      <dgm:prSet phldrT="[Texto]"/>
      <dgm:spPr/>
      <dgm:t>
        <a:bodyPr/>
        <a:lstStyle/>
        <a:p>
          <a:r>
            <a:rPr lang="es-ES" dirty="0">
              <a:latin typeface="PT Sans" panose="020B0503020203020204" pitchFamily="34" charset="0"/>
            </a:rPr>
            <a:t>Petición del usuario</a:t>
          </a:r>
          <a:endParaRPr lang="es-MX" dirty="0">
            <a:latin typeface="PT Sans" panose="020B0503020203020204" pitchFamily="34" charset="0"/>
          </a:endParaRPr>
        </a:p>
      </dgm:t>
    </dgm:pt>
    <dgm:pt modelId="{4300F1B2-504D-4AE8-A77B-FF04C2387ABF}" type="parTrans" cxnId="{6CACDBA6-5E7C-4DA7-B048-79C83F8D4D73}">
      <dgm:prSet/>
      <dgm:spPr/>
      <dgm:t>
        <a:bodyPr/>
        <a:lstStyle/>
        <a:p>
          <a:endParaRPr lang="es-MX">
            <a:latin typeface="PT Sans" panose="020B0503020203020204" pitchFamily="34" charset="0"/>
          </a:endParaRPr>
        </a:p>
      </dgm:t>
    </dgm:pt>
    <dgm:pt modelId="{735941A7-9ADD-49B2-9F23-E71A5AFCD237}" type="sibTrans" cxnId="{6CACDBA6-5E7C-4DA7-B048-79C83F8D4D73}">
      <dgm:prSet/>
      <dgm:spPr/>
      <dgm:t>
        <a:bodyPr/>
        <a:lstStyle/>
        <a:p>
          <a:endParaRPr lang="es-MX">
            <a:latin typeface="PT Sans" panose="020B0503020203020204" pitchFamily="34" charset="0"/>
          </a:endParaRPr>
        </a:p>
      </dgm:t>
    </dgm:pt>
    <dgm:pt modelId="{BE735D89-0F01-4AC7-9290-BFFB722225CB}">
      <dgm:prSet phldrT="[Texto]"/>
      <dgm:spPr/>
      <dgm:t>
        <a:bodyPr/>
        <a:lstStyle/>
        <a:p>
          <a:r>
            <a:rPr lang="es-ES" dirty="0">
              <a:latin typeface="PT Sans" panose="020B0503020203020204" pitchFamily="34" charset="0"/>
            </a:rPr>
            <a:t>Un usuario envía una petición desde su navegador web escribiendo la dirección de un sitio web.</a:t>
          </a:r>
          <a:endParaRPr lang="es-MX" dirty="0">
            <a:latin typeface="PT Sans" panose="020B0503020203020204" pitchFamily="34" charset="0"/>
          </a:endParaRPr>
        </a:p>
      </dgm:t>
    </dgm:pt>
    <dgm:pt modelId="{5A55C57A-C30A-4A42-B17D-6E0CFFAB665D}" type="parTrans" cxnId="{4C427D84-EF4C-45F6-BD2E-EDBA55B7121B}">
      <dgm:prSet/>
      <dgm:spPr/>
      <dgm:t>
        <a:bodyPr/>
        <a:lstStyle/>
        <a:p>
          <a:endParaRPr lang="es-MX">
            <a:latin typeface="PT Sans" panose="020B0503020203020204" pitchFamily="34" charset="0"/>
          </a:endParaRPr>
        </a:p>
      </dgm:t>
    </dgm:pt>
    <dgm:pt modelId="{75C27E7F-5243-4BB4-9150-2892D31367A0}" type="sibTrans" cxnId="{4C427D84-EF4C-45F6-BD2E-EDBA55B7121B}">
      <dgm:prSet/>
      <dgm:spPr/>
      <dgm:t>
        <a:bodyPr/>
        <a:lstStyle/>
        <a:p>
          <a:endParaRPr lang="es-MX">
            <a:latin typeface="PT Sans" panose="020B0503020203020204" pitchFamily="34" charset="0"/>
          </a:endParaRPr>
        </a:p>
      </dgm:t>
    </dgm:pt>
    <dgm:pt modelId="{648A3413-A393-403C-9EE5-E2BC5D16ECD0}">
      <dgm:prSet phldrT="[Texto]"/>
      <dgm:spPr/>
      <dgm:t>
        <a:bodyPr/>
        <a:lstStyle/>
        <a:p>
          <a:r>
            <a:rPr lang="es-ES" dirty="0">
              <a:latin typeface="PT Sans" panose="020B0503020203020204" pitchFamily="34" charset="0"/>
            </a:rPr>
            <a:t>Petición del navegador</a:t>
          </a:r>
          <a:endParaRPr lang="es-MX" dirty="0">
            <a:latin typeface="PT Sans" panose="020B0503020203020204" pitchFamily="34" charset="0"/>
          </a:endParaRPr>
        </a:p>
      </dgm:t>
    </dgm:pt>
    <dgm:pt modelId="{9D40A413-A03E-410B-B930-4C04A9E75C9D}" type="parTrans" cxnId="{960D543D-0F29-400A-9108-01B7A750037C}">
      <dgm:prSet/>
      <dgm:spPr/>
      <dgm:t>
        <a:bodyPr/>
        <a:lstStyle/>
        <a:p>
          <a:endParaRPr lang="es-MX">
            <a:latin typeface="PT Sans" panose="020B0503020203020204" pitchFamily="34" charset="0"/>
          </a:endParaRPr>
        </a:p>
      </dgm:t>
    </dgm:pt>
    <dgm:pt modelId="{B05DB5FD-AD64-4639-BADE-9B8DB94FD031}" type="sibTrans" cxnId="{960D543D-0F29-400A-9108-01B7A750037C}">
      <dgm:prSet/>
      <dgm:spPr/>
      <dgm:t>
        <a:bodyPr/>
        <a:lstStyle/>
        <a:p>
          <a:endParaRPr lang="es-MX">
            <a:latin typeface="PT Sans" panose="020B0503020203020204" pitchFamily="34" charset="0"/>
          </a:endParaRPr>
        </a:p>
      </dgm:t>
    </dgm:pt>
    <dgm:pt modelId="{61FA76D1-D3C2-4894-BFBA-3B2E88E5FB04}">
      <dgm:prSet phldrT="[Texto]"/>
      <dgm:spPr/>
      <dgm:t>
        <a:bodyPr/>
        <a:lstStyle/>
        <a:p>
          <a:r>
            <a:rPr lang="es-ES" dirty="0">
              <a:latin typeface="PT Sans" panose="020B0503020203020204" pitchFamily="34" charset="0"/>
            </a:rPr>
            <a:t>El navegador envía una petición HTTP a la aplicación/servidor.</a:t>
          </a:r>
          <a:endParaRPr lang="es-MX" dirty="0">
            <a:latin typeface="PT Sans" panose="020B0503020203020204" pitchFamily="34" charset="0"/>
          </a:endParaRPr>
        </a:p>
      </dgm:t>
    </dgm:pt>
    <dgm:pt modelId="{06842B1D-1505-40D3-8459-53B92BE21062}" type="parTrans" cxnId="{111C05FF-2ED3-4155-AFEF-BD54713AFF02}">
      <dgm:prSet/>
      <dgm:spPr/>
      <dgm:t>
        <a:bodyPr/>
        <a:lstStyle/>
        <a:p>
          <a:endParaRPr lang="es-MX">
            <a:latin typeface="PT Sans" panose="020B0503020203020204" pitchFamily="34" charset="0"/>
          </a:endParaRPr>
        </a:p>
      </dgm:t>
    </dgm:pt>
    <dgm:pt modelId="{20CFA77B-1576-41C8-83AD-E295B327D02C}" type="sibTrans" cxnId="{111C05FF-2ED3-4155-AFEF-BD54713AFF02}">
      <dgm:prSet/>
      <dgm:spPr/>
      <dgm:t>
        <a:bodyPr/>
        <a:lstStyle/>
        <a:p>
          <a:endParaRPr lang="es-MX">
            <a:latin typeface="PT Sans" panose="020B0503020203020204" pitchFamily="34" charset="0"/>
          </a:endParaRPr>
        </a:p>
      </dgm:t>
    </dgm:pt>
    <dgm:pt modelId="{AAB14E50-6934-4E39-AB33-3C4F91FC9BD0}">
      <dgm:prSet phldrT="[Texto]"/>
      <dgm:spPr/>
      <dgm:t>
        <a:bodyPr/>
        <a:lstStyle/>
        <a:p>
          <a:r>
            <a:rPr lang="es-ES" dirty="0">
              <a:latin typeface="PT Sans" panose="020B0503020203020204" pitchFamily="34" charset="0"/>
            </a:rPr>
            <a:t>El servidor recibe la petición</a:t>
          </a:r>
          <a:endParaRPr lang="es-MX" dirty="0">
            <a:latin typeface="PT Sans" panose="020B0503020203020204" pitchFamily="34" charset="0"/>
          </a:endParaRPr>
        </a:p>
      </dgm:t>
    </dgm:pt>
    <dgm:pt modelId="{2A7A51F9-AD58-4DC6-AAEF-5DFFC8337497}" type="parTrans" cxnId="{DC6AAC35-C401-45B4-8163-91916D300E1F}">
      <dgm:prSet/>
      <dgm:spPr/>
      <dgm:t>
        <a:bodyPr/>
        <a:lstStyle/>
        <a:p>
          <a:endParaRPr lang="es-MX">
            <a:latin typeface="PT Sans" panose="020B0503020203020204" pitchFamily="34" charset="0"/>
          </a:endParaRPr>
        </a:p>
      </dgm:t>
    </dgm:pt>
    <dgm:pt modelId="{CC258768-9E5D-4AC3-9BC2-5F90DD6565B2}" type="sibTrans" cxnId="{DC6AAC35-C401-45B4-8163-91916D300E1F}">
      <dgm:prSet/>
      <dgm:spPr/>
      <dgm:t>
        <a:bodyPr/>
        <a:lstStyle/>
        <a:p>
          <a:endParaRPr lang="es-MX">
            <a:latin typeface="PT Sans" panose="020B0503020203020204" pitchFamily="34" charset="0"/>
          </a:endParaRPr>
        </a:p>
      </dgm:t>
    </dgm:pt>
    <dgm:pt modelId="{3FF857EC-4EC7-4EA0-8D4B-A35482901DC9}">
      <dgm:prSet phldrT="[Texto]"/>
      <dgm:spPr/>
      <dgm:t>
        <a:bodyPr/>
        <a:lstStyle/>
        <a:p>
          <a:r>
            <a:rPr lang="es-ES" dirty="0">
              <a:latin typeface="PT Sans" panose="020B0503020203020204" pitchFamily="34" charset="0"/>
            </a:rPr>
            <a:t>El servidor recibirá la petición a través de una de sus rutas y la procesará utilizando el controlador que coincida con la ruta solicitada.</a:t>
          </a:r>
          <a:endParaRPr lang="es-MX" dirty="0">
            <a:latin typeface="PT Sans" panose="020B0503020203020204" pitchFamily="34" charset="0"/>
          </a:endParaRPr>
        </a:p>
      </dgm:t>
    </dgm:pt>
    <dgm:pt modelId="{E924AC0B-0D47-47A2-B062-07BE6CC5C6A9}" type="parTrans" cxnId="{B6DF5FA4-2790-4B9B-9C54-D567DBDAF054}">
      <dgm:prSet/>
      <dgm:spPr/>
      <dgm:t>
        <a:bodyPr/>
        <a:lstStyle/>
        <a:p>
          <a:endParaRPr lang="es-MX">
            <a:latin typeface="PT Sans" panose="020B0503020203020204" pitchFamily="34" charset="0"/>
          </a:endParaRPr>
        </a:p>
      </dgm:t>
    </dgm:pt>
    <dgm:pt modelId="{B3D2C8E4-5AA1-42A0-BDFC-D66A13F7A064}" type="sibTrans" cxnId="{B6DF5FA4-2790-4B9B-9C54-D567DBDAF054}">
      <dgm:prSet/>
      <dgm:spPr/>
      <dgm:t>
        <a:bodyPr/>
        <a:lstStyle/>
        <a:p>
          <a:endParaRPr lang="es-MX">
            <a:latin typeface="PT Sans" panose="020B0503020203020204" pitchFamily="34" charset="0"/>
          </a:endParaRPr>
        </a:p>
      </dgm:t>
    </dgm:pt>
    <dgm:pt modelId="{BD65575B-A27C-40B8-B839-8C67B7AECC96}">
      <dgm:prSet/>
      <dgm:spPr/>
      <dgm:t>
        <a:bodyPr/>
        <a:lstStyle/>
        <a:p>
          <a:endParaRPr lang="es-MX">
            <a:latin typeface="PT Sans" panose="020B0503020203020204" pitchFamily="34" charset="0"/>
          </a:endParaRPr>
        </a:p>
      </dgm:t>
    </dgm:pt>
    <dgm:pt modelId="{1FAA3A94-C88C-49A4-9510-03BDEB4BB36C}" type="parTrans" cxnId="{FA8F1D1D-5827-4AFE-973B-4193866675AA}">
      <dgm:prSet/>
      <dgm:spPr/>
      <dgm:t>
        <a:bodyPr/>
        <a:lstStyle/>
        <a:p>
          <a:endParaRPr lang="es-MX">
            <a:latin typeface="PT Sans" panose="020B0503020203020204" pitchFamily="34" charset="0"/>
          </a:endParaRPr>
        </a:p>
      </dgm:t>
    </dgm:pt>
    <dgm:pt modelId="{6C5E4F04-EDD6-4549-857D-CAE515EB423E}" type="sibTrans" cxnId="{FA8F1D1D-5827-4AFE-973B-4193866675AA}">
      <dgm:prSet/>
      <dgm:spPr/>
      <dgm:t>
        <a:bodyPr/>
        <a:lstStyle/>
        <a:p>
          <a:endParaRPr lang="es-MX">
            <a:latin typeface="PT Sans" panose="020B0503020203020204" pitchFamily="34" charset="0"/>
          </a:endParaRPr>
        </a:p>
      </dgm:t>
    </dgm:pt>
    <dgm:pt modelId="{3A89A7E3-8158-4C6A-A5A5-4A0ABB7A486E}">
      <dgm:prSet/>
      <dgm:spPr/>
      <dgm:t>
        <a:bodyPr/>
        <a:lstStyle/>
        <a:p>
          <a:endParaRPr lang="es-MX">
            <a:latin typeface="PT Sans" panose="020B0503020203020204" pitchFamily="34" charset="0"/>
          </a:endParaRPr>
        </a:p>
      </dgm:t>
    </dgm:pt>
    <dgm:pt modelId="{7B3563C6-185B-4294-9D64-6CDDA17B979E}" type="parTrans" cxnId="{0028AB39-43F7-46FB-9B59-3EA0A785168F}">
      <dgm:prSet/>
      <dgm:spPr/>
      <dgm:t>
        <a:bodyPr/>
        <a:lstStyle/>
        <a:p>
          <a:endParaRPr lang="es-MX">
            <a:latin typeface="PT Sans" panose="020B0503020203020204" pitchFamily="34" charset="0"/>
          </a:endParaRPr>
        </a:p>
      </dgm:t>
    </dgm:pt>
    <dgm:pt modelId="{5913CC6E-A1BF-4DC9-96E6-25045042167A}" type="sibTrans" cxnId="{0028AB39-43F7-46FB-9B59-3EA0A785168F}">
      <dgm:prSet/>
      <dgm:spPr/>
      <dgm:t>
        <a:bodyPr/>
        <a:lstStyle/>
        <a:p>
          <a:endParaRPr lang="es-MX">
            <a:latin typeface="PT Sans" panose="020B0503020203020204" pitchFamily="34" charset="0"/>
          </a:endParaRPr>
        </a:p>
      </dgm:t>
    </dgm:pt>
    <dgm:pt modelId="{4D3CE584-78DD-47AB-8CB7-0BB1CAE9663D}">
      <dgm:prSet/>
      <dgm:spPr/>
      <dgm:t>
        <a:bodyPr/>
        <a:lstStyle/>
        <a:p>
          <a:r>
            <a:rPr lang="es-ES" dirty="0">
              <a:latin typeface="PT Sans" panose="020B0503020203020204" pitchFamily="34" charset="0"/>
            </a:rPr>
            <a:t>El servidor envía una respuesta</a:t>
          </a:r>
          <a:endParaRPr lang="es-MX" dirty="0">
            <a:latin typeface="PT Sans" panose="020B0503020203020204" pitchFamily="34" charset="0"/>
          </a:endParaRPr>
        </a:p>
      </dgm:t>
    </dgm:pt>
    <dgm:pt modelId="{C91561EF-0CB6-4E3A-B8DB-4D021E55E1F4}" type="parTrans" cxnId="{3EA77BD3-F2BA-4DC3-9F0E-BC74D175BBE3}">
      <dgm:prSet/>
      <dgm:spPr/>
      <dgm:t>
        <a:bodyPr/>
        <a:lstStyle/>
        <a:p>
          <a:endParaRPr lang="es-MX">
            <a:latin typeface="PT Sans" panose="020B0503020203020204" pitchFamily="34" charset="0"/>
          </a:endParaRPr>
        </a:p>
      </dgm:t>
    </dgm:pt>
    <dgm:pt modelId="{10BA8850-37E3-43D2-B779-3CF1C36D8329}" type="sibTrans" cxnId="{3EA77BD3-F2BA-4DC3-9F0E-BC74D175BBE3}">
      <dgm:prSet/>
      <dgm:spPr/>
      <dgm:t>
        <a:bodyPr/>
        <a:lstStyle/>
        <a:p>
          <a:endParaRPr lang="es-MX">
            <a:latin typeface="PT Sans" panose="020B0503020203020204" pitchFamily="34" charset="0"/>
          </a:endParaRPr>
        </a:p>
      </dgm:t>
    </dgm:pt>
    <dgm:pt modelId="{157EDB2D-7D29-412E-916D-619E16FDA82C}">
      <dgm:prSet/>
      <dgm:spPr/>
      <dgm:t>
        <a:bodyPr/>
        <a:lstStyle/>
        <a:p>
          <a:endParaRPr lang="es-MX">
            <a:latin typeface="PT Sans" panose="020B0503020203020204" pitchFamily="34" charset="0"/>
          </a:endParaRPr>
        </a:p>
      </dgm:t>
    </dgm:pt>
    <dgm:pt modelId="{DFAA8722-9ECC-4080-BFCF-4485C181D1AB}" type="parTrans" cxnId="{ABD05693-2269-47AF-99A6-7090EEED009D}">
      <dgm:prSet/>
      <dgm:spPr/>
      <dgm:t>
        <a:bodyPr/>
        <a:lstStyle/>
        <a:p>
          <a:endParaRPr lang="es-MX">
            <a:latin typeface="PT Sans" panose="020B0503020203020204" pitchFamily="34" charset="0"/>
          </a:endParaRPr>
        </a:p>
      </dgm:t>
    </dgm:pt>
    <dgm:pt modelId="{0320C20C-B3CF-4757-98DC-458255059D82}" type="sibTrans" cxnId="{ABD05693-2269-47AF-99A6-7090EEED009D}">
      <dgm:prSet/>
      <dgm:spPr/>
      <dgm:t>
        <a:bodyPr/>
        <a:lstStyle/>
        <a:p>
          <a:endParaRPr lang="es-MX">
            <a:latin typeface="PT Sans" panose="020B0503020203020204" pitchFamily="34" charset="0"/>
          </a:endParaRPr>
        </a:p>
      </dgm:t>
    </dgm:pt>
    <dgm:pt modelId="{CED23543-2341-4BE9-AD48-08A4657BD987}">
      <dgm:prSet/>
      <dgm:spPr/>
      <dgm:t>
        <a:bodyPr/>
        <a:lstStyle/>
        <a:p>
          <a:r>
            <a:rPr lang="es-ES">
              <a:latin typeface="PT Sans" panose="020B0503020203020204" pitchFamily="34" charset="0"/>
            </a:rPr>
            <a:t>Tras el procesamiento, el servidor enviará una respuesta al cliente utilizando HTTP, ya que se trata de un protocolo de comunicación de ida y vuelta.</a:t>
          </a:r>
          <a:endParaRPr lang="es-MX">
            <a:latin typeface="PT Sans" panose="020B0503020203020204" pitchFamily="34" charset="0"/>
          </a:endParaRPr>
        </a:p>
      </dgm:t>
    </dgm:pt>
    <dgm:pt modelId="{3EE67E14-73E4-45F2-A774-F4060A3866BD}" type="parTrans" cxnId="{4C8B5B0D-18F5-4208-A55E-47A17B285041}">
      <dgm:prSet/>
      <dgm:spPr/>
      <dgm:t>
        <a:bodyPr/>
        <a:lstStyle/>
        <a:p>
          <a:endParaRPr lang="es-MX">
            <a:latin typeface="PT Sans" panose="020B0503020203020204" pitchFamily="34" charset="0"/>
          </a:endParaRPr>
        </a:p>
      </dgm:t>
    </dgm:pt>
    <dgm:pt modelId="{1AF4457F-01FC-4BCF-A425-75C9839A08D4}" type="sibTrans" cxnId="{4C8B5B0D-18F5-4208-A55E-47A17B285041}">
      <dgm:prSet/>
      <dgm:spPr/>
      <dgm:t>
        <a:bodyPr/>
        <a:lstStyle/>
        <a:p>
          <a:endParaRPr lang="es-MX">
            <a:latin typeface="PT Sans" panose="020B0503020203020204" pitchFamily="34" charset="0"/>
          </a:endParaRPr>
        </a:p>
      </dgm:t>
    </dgm:pt>
    <dgm:pt modelId="{35037578-97AF-468F-A932-E98F977D1823}">
      <dgm:prSet/>
      <dgm:spPr/>
      <dgm:t>
        <a:bodyPr/>
        <a:lstStyle/>
        <a:p>
          <a:r>
            <a:rPr lang="es-ES" dirty="0">
              <a:latin typeface="PT Sans" panose="020B0503020203020204" pitchFamily="34" charset="0"/>
            </a:rPr>
            <a:t>Respuesta</a:t>
          </a:r>
          <a:endParaRPr lang="es-MX" dirty="0">
            <a:latin typeface="PT Sans" panose="020B0503020203020204" pitchFamily="34" charset="0"/>
          </a:endParaRPr>
        </a:p>
      </dgm:t>
    </dgm:pt>
    <dgm:pt modelId="{A7D934A8-5F45-4BFA-AF5D-C26215A19C73}" type="parTrans" cxnId="{613C6EE4-579A-4CA7-9DBF-9C2442DD9488}">
      <dgm:prSet/>
      <dgm:spPr/>
      <dgm:t>
        <a:bodyPr/>
        <a:lstStyle/>
        <a:p>
          <a:endParaRPr lang="es-MX">
            <a:latin typeface="PT Sans" panose="020B0503020203020204" pitchFamily="34" charset="0"/>
          </a:endParaRPr>
        </a:p>
      </dgm:t>
    </dgm:pt>
    <dgm:pt modelId="{30CC9E57-28B8-4A8F-98F0-BF3C3409DFC7}" type="sibTrans" cxnId="{613C6EE4-579A-4CA7-9DBF-9C2442DD9488}">
      <dgm:prSet/>
      <dgm:spPr/>
      <dgm:t>
        <a:bodyPr/>
        <a:lstStyle/>
        <a:p>
          <a:endParaRPr lang="es-MX">
            <a:latin typeface="PT Sans" panose="020B0503020203020204" pitchFamily="34" charset="0"/>
          </a:endParaRPr>
        </a:p>
      </dgm:t>
    </dgm:pt>
    <dgm:pt modelId="{13711563-F704-440B-BACF-D7C20889B94B}">
      <dgm:prSet/>
      <dgm:spPr/>
      <dgm:t>
        <a:bodyPr/>
        <a:lstStyle/>
        <a:p>
          <a:endParaRPr lang="es-MX">
            <a:latin typeface="PT Sans" panose="020B0503020203020204" pitchFamily="34" charset="0"/>
          </a:endParaRPr>
        </a:p>
      </dgm:t>
    </dgm:pt>
    <dgm:pt modelId="{876AEC7D-A4F3-4C98-9303-049DEB5DFF5E}" type="parTrans" cxnId="{856E4D84-95E8-4012-BFD2-E80D17B0DF88}">
      <dgm:prSet/>
      <dgm:spPr/>
      <dgm:t>
        <a:bodyPr/>
        <a:lstStyle/>
        <a:p>
          <a:endParaRPr lang="es-MX">
            <a:latin typeface="PT Sans" panose="020B0503020203020204" pitchFamily="34" charset="0"/>
          </a:endParaRPr>
        </a:p>
      </dgm:t>
    </dgm:pt>
    <dgm:pt modelId="{13697E9E-455E-4C2E-BDA1-8A2E2459F1C6}" type="sibTrans" cxnId="{856E4D84-95E8-4012-BFD2-E80D17B0DF88}">
      <dgm:prSet/>
      <dgm:spPr/>
      <dgm:t>
        <a:bodyPr/>
        <a:lstStyle/>
        <a:p>
          <a:endParaRPr lang="es-MX">
            <a:latin typeface="PT Sans" panose="020B0503020203020204" pitchFamily="34" charset="0"/>
          </a:endParaRPr>
        </a:p>
      </dgm:t>
    </dgm:pt>
    <dgm:pt modelId="{E4935860-636D-4847-B73E-6CE494956D63}">
      <dgm:prSet/>
      <dgm:spPr/>
      <dgm:t>
        <a:bodyPr/>
        <a:lstStyle/>
        <a:p>
          <a:r>
            <a:rPr lang="es-ES" dirty="0">
              <a:latin typeface="PT Sans" panose="020B0503020203020204" pitchFamily="34" charset="0"/>
            </a:rPr>
            <a:t>La respuesta devuelta al cliente puede ser un texto estándar, una página HTML dinámica.</a:t>
          </a:r>
        </a:p>
        <a:p>
          <a:r>
            <a:rPr lang="es-ES" dirty="0">
              <a:latin typeface="PT Sans" panose="020B0503020203020204" pitchFamily="34" charset="0"/>
            </a:rPr>
            <a:t>El navegador procesará y mostrará una bonita página web, o datos JSON que los desarrolladores del </a:t>
          </a:r>
          <a:r>
            <a:rPr lang="es-ES" dirty="0" err="1">
              <a:latin typeface="PT Sans" panose="020B0503020203020204" pitchFamily="34" charset="0"/>
            </a:rPr>
            <a:t>frontend</a:t>
          </a:r>
          <a:r>
            <a:rPr lang="es-ES" dirty="0">
              <a:latin typeface="PT Sans" panose="020B0503020203020204" pitchFamily="34" charset="0"/>
            </a:rPr>
            <a:t> manejarán para mostrar información en la página web.</a:t>
          </a:r>
          <a:endParaRPr lang="es-MX" dirty="0">
            <a:latin typeface="PT Sans" panose="020B0503020203020204" pitchFamily="34" charset="0"/>
          </a:endParaRPr>
        </a:p>
      </dgm:t>
    </dgm:pt>
    <dgm:pt modelId="{0750F3BD-4468-4E8D-8A10-57773035EC0D}" type="parTrans" cxnId="{94A15F4B-9E75-4392-9AB6-9148221F8C41}">
      <dgm:prSet/>
      <dgm:spPr/>
      <dgm:t>
        <a:bodyPr/>
        <a:lstStyle/>
        <a:p>
          <a:endParaRPr lang="es-MX">
            <a:latin typeface="PT Sans" panose="020B0503020203020204" pitchFamily="34" charset="0"/>
          </a:endParaRPr>
        </a:p>
      </dgm:t>
    </dgm:pt>
    <dgm:pt modelId="{241781DE-ED6A-4C8B-9E21-9B1D59DE795E}" type="sibTrans" cxnId="{94A15F4B-9E75-4392-9AB6-9148221F8C41}">
      <dgm:prSet/>
      <dgm:spPr/>
      <dgm:t>
        <a:bodyPr/>
        <a:lstStyle/>
        <a:p>
          <a:endParaRPr lang="es-MX">
            <a:latin typeface="PT Sans" panose="020B0503020203020204" pitchFamily="34" charset="0"/>
          </a:endParaRPr>
        </a:p>
      </dgm:t>
    </dgm:pt>
    <dgm:pt modelId="{C33E86EB-A8AF-4D9E-A49E-7461B2AE0873}" type="pres">
      <dgm:prSet presAssocID="{CCF2EB1A-32AD-41D0-9D54-370C8D27ADB3}" presName="Name0" presStyleCnt="0">
        <dgm:presLayoutVars>
          <dgm:chMax val="5"/>
          <dgm:chPref val="5"/>
          <dgm:dir/>
          <dgm:animLvl val="lvl"/>
        </dgm:presLayoutVars>
      </dgm:prSet>
      <dgm:spPr/>
    </dgm:pt>
    <dgm:pt modelId="{F9D672C0-3FEC-469E-ADE2-0F8229B9265E}" type="pres">
      <dgm:prSet presAssocID="{E5D908B8-D348-4337-8BCF-6889592E8986}" presName="parentText1" presStyleLbl="node1" presStyleIdx="0" presStyleCnt="5">
        <dgm:presLayoutVars>
          <dgm:chMax/>
          <dgm:chPref val="3"/>
          <dgm:bulletEnabled val="1"/>
        </dgm:presLayoutVars>
      </dgm:prSet>
      <dgm:spPr/>
    </dgm:pt>
    <dgm:pt modelId="{58EE3DD2-D32A-4C26-8CAA-DC14C548CAC1}" type="pres">
      <dgm:prSet presAssocID="{E5D908B8-D348-4337-8BCF-6889592E8986}" presName="childText1" presStyleLbl="solidAlignAcc1" presStyleIdx="0" presStyleCnt="5">
        <dgm:presLayoutVars>
          <dgm:chMax val="0"/>
          <dgm:chPref val="0"/>
          <dgm:bulletEnabled val="1"/>
        </dgm:presLayoutVars>
      </dgm:prSet>
      <dgm:spPr/>
    </dgm:pt>
    <dgm:pt modelId="{81E78165-16AF-451C-AB87-E273884EA7E3}" type="pres">
      <dgm:prSet presAssocID="{648A3413-A393-403C-9EE5-E2BC5D16ECD0}" presName="parentText2" presStyleLbl="node1" presStyleIdx="1" presStyleCnt="5">
        <dgm:presLayoutVars>
          <dgm:chMax/>
          <dgm:chPref val="3"/>
          <dgm:bulletEnabled val="1"/>
        </dgm:presLayoutVars>
      </dgm:prSet>
      <dgm:spPr/>
    </dgm:pt>
    <dgm:pt modelId="{E6894643-5E69-4610-803D-6E08403D3BB4}" type="pres">
      <dgm:prSet presAssocID="{648A3413-A393-403C-9EE5-E2BC5D16ECD0}" presName="childText2" presStyleLbl="solidAlignAcc1" presStyleIdx="1" presStyleCnt="5">
        <dgm:presLayoutVars>
          <dgm:chMax val="0"/>
          <dgm:chPref val="0"/>
          <dgm:bulletEnabled val="1"/>
        </dgm:presLayoutVars>
      </dgm:prSet>
      <dgm:spPr/>
    </dgm:pt>
    <dgm:pt modelId="{DB526180-C050-4700-893B-05938EADA860}" type="pres">
      <dgm:prSet presAssocID="{AAB14E50-6934-4E39-AB33-3C4F91FC9BD0}" presName="parentText3" presStyleLbl="node1" presStyleIdx="2" presStyleCnt="5">
        <dgm:presLayoutVars>
          <dgm:chMax/>
          <dgm:chPref val="3"/>
          <dgm:bulletEnabled val="1"/>
        </dgm:presLayoutVars>
      </dgm:prSet>
      <dgm:spPr/>
    </dgm:pt>
    <dgm:pt modelId="{F381CE5E-397E-4574-A185-CDB80E4770F5}" type="pres">
      <dgm:prSet presAssocID="{AAB14E50-6934-4E39-AB33-3C4F91FC9BD0}" presName="childText3" presStyleLbl="solidAlignAcc1" presStyleIdx="2" presStyleCnt="5">
        <dgm:presLayoutVars>
          <dgm:chMax val="0"/>
          <dgm:chPref val="0"/>
          <dgm:bulletEnabled val="1"/>
        </dgm:presLayoutVars>
      </dgm:prSet>
      <dgm:spPr/>
    </dgm:pt>
    <dgm:pt modelId="{6E32201E-0B9F-432F-B4AD-A7505BA6101E}" type="pres">
      <dgm:prSet presAssocID="{4D3CE584-78DD-47AB-8CB7-0BB1CAE9663D}" presName="parentText4" presStyleLbl="node1" presStyleIdx="3" presStyleCnt="5">
        <dgm:presLayoutVars>
          <dgm:chMax/>
          <dgm:chPref val="3"/>
          <dgm:bulletEnabled val="1"/>
        </dgm:presLayoutVars>
      </dgm:prSet>
      <dgm:spPr/>
    </dgm:pt>
    <dgm:pt modelId="{830004E2-4A74-4A05-8991-6F4E360CDCF8}" type="pres">
      <dgm:prSet presAssocID="{4D3CE584-78DD-47AB-8CB7-0BB1CAE9663D}" presName="childText4" presStyleLbl="solidAlignAcc1" presStyleIdx="3" presStyleCnt="5">
        <dgm:presLayoutVars>
          <dgm:chMax val="0"/>
          <dgm:chPref val="0"/>
          <dgm:bulletEnabled val="1"/>
        </dgm:presLayoutVars>
      </dgm:prSet>
      <dgm:spPr/>
    </dgm:pt>
    <dgm:pt modelId="{6A4471BF-A49A-4031-AFDE-F2C7DD2C252E}" type="pres">
      <dgm:prSet presAssocID="{35037578-97AF-468F-A932-E98F977D1823}" presName="parentText5" presStyleLbl="node1" presStyleIdx="4" presStyleCnt="5">
        <dgm:presLayoutVars>
          <dgm:chMax/>
          <dgm:chPref val="3"/>
          <dgm:bulletEnabled val="1"/>
        </dgm:presLayoutVars>
      </dgm:prSet>
      <dgm:spPr/>
    </dgm:pt>
    <dgm:pt modelId="{1537236D-CCD9-49A5-8041-5EDF83409283}" type="pres">
      <dgm:prSet presAssocID="{35037578-97AF-468F-A932-E98F977D1823}" presName="childText5" presStyleLbl="solidAlignAcc1" presStyleIdx="4" presStyleCnt="5">
        <dgm:presLayoutVars>
          <dgm:chMax val="0"/>
          <dgm:chPref val="0"/>
          <dgm:bulletEnabled val="1"/>
        </dgm:presLayoutVars>
      </dgm:prSet>
      <dgm:spPr/>
    </dgm:pt>
  </dgm:ptLst>
  <dgm:cxnLst>
    <dgm:cxn modelId="{47AD4601-89F8-47C4-BFB8-381E9DD74D52}" type="presOf" srcId="{3A89A7E3-8158-4C6A-A5A5-4A0ABB7A486E}" destId="{F381CE5E-397E-4574-A185-CDB80E4770F5}" srcOrd="0" destOrd="1" presId="urn:microsoft.com/office/officeart/2009/3/layout/IncreasingArrowsProcess"/>
    <dgm:cxn modelId="{4C8B5B0D-18F5-4208-A55E-47A17B285041}" srcId="{4D3CE584-78DD-47AB-8CB7-0BB1CAE9663D}" destId="{CED23543-2341-4BE9-AD48-08A4657BD987}" srcOrd="1" destOrd="0" parTransId="{3EE67E14-73E4-45F2-A774-F4060A3866BD}" sibTransId="{1AF4457F-01FC-4BCF-A425-75C9839A08D4}"/>
    <dgm:cxn modelId="{FA8F1D1D-5827-4AFE-973B-4193866675AA}" srcId="{AAB14E50-6934-4E39-AB33-3C4F91FC9BD0}" destId="{BD65575B-A27C-40B8-B839-8C67B7AECC96}" srcOrd="2" destOrd="0" parTransId="{1FAA3A94-C88C-49A4-9510-03BDEB4BB36C}" sibTransId="{6C5E4F04-EDD6-4549-857D-CAE515EB423E}"/>
    <dgm:cxn modelId="{3F2A2D20-F003-4B18-9CC0-B9D2AD8F1672}" type="presOf" srcId="{E5D908B8-D348-4337-8BCF-6889592E8986}" destId="{F9D672C0-3FEC-469E-ADE2-0F8229B9265E}" srcOrd="0" destOrd="0" presId="urn:microsoft.com/office/officeart/2009/3/layout/IncreasingArrowsProcess"/>
    <dgm:cxn modelId="{DC6AAC35-C401-45B4-8163-91916D300E1F}" srcId="{CCF2EB1A-32AD-41D0-9D54-370C8D27ADB3}" destId="{AAB14E50-6934-4E39-AB33-3C4F91FC9BD0}" srcOrd="2" destOrd="0" parTransId="{2A7A51F9-AD58-4DC6-AAEF-5DFFC8337497}" sibTransId="{CC258768-9E5D-4AC3-9BC2-5F90DD6565B2}"/>
    <dgm:cxn modelId="{0028AB39-43F7-46FB-9B59-3EA0A785168F}" srcId="{AAB14E50-6934-4E39-AB33-3C4F91FC9BD0}" destId="{3A89A7E3-8158-4C6A-A5A5-4A0ABB7A486E}" srcOrd="1" destOrd="0" parTransId="{7B3563C6-185B-4294-9D64-6CDDA17B979E}" sibTransId="{5913CC6E-A1BF-4DC9-96E6-25045042167A}"/>
    <dgm:cxn modelId="{E3AD703B-D378-45D6-84B7-A4DAE4D2B71E}" type="presOf" srcId="{648A3413-A393-403C-9EE5-E2BC5D16ECD0}" destId="{81E78165-16AF-451C-AB87-E273884EA7E3}" srcOrd="0" destOrd="0" presId="urn:microsoft.com/office/officeart/2009/3/layout/IncreasingArrowsProcess"/>
    <dgm:cxn modelId="{960D543D-0F29-400A-9108-01B7A750037C}" srcId="{CCF2EB1A-32AD-41D0-9D54-370C8D27ADB3}" destId="{648A3413-A393-403C-9EE5-E2BC5D16ECD0}" srcOrd="1" destOrd="0" parTransId="{9D40A413-A03E-410B-B930-4C04A9E75C9D}" sibTransId="{B05DB5FD-AD64-4639-BADE-9B8DB94FD031}"/>
    <dgm:cxn modelId="{373D764A-0D92-42FF-BB41-4F85B01E12BB}" type="presOf" srcId="{E4935860-636D-4847-B73E-6CE494956D63}" destId="{1537236D-CCD9-49A5-8041-5EDF83409283}" srcOrd="0" destOrd="1" presId="urn:microsoft.com/office/officeart/2009/3/layout/IncreasingArrowsProcess"/>
    <dgm:cxn modelId="{94A15F4B-9E75-4392-9AB6-9148221F8C41}" srcId="{35037578-97AF-468F-A932-E98F977D1823}" destId="{E4935860-636D-4847-B73E-6CE494956D63}" srcOrd="1" destOrd="0" parTransId="{0750F3BD-4468-4E8D-8A10-57773035EC0D}" sibTransId="{241781DE-ED6A-4C8B-9E21-9B1D59DE795E}"/>
    <dgm:cxn modelId="{71DDE44F-9088-45FB-8BA7-61BDB6AFEBBF}" type="presOf" srcId="{3FF857EC-4EC7-4EA0-8D4B-A35482901DC9}" destId="{F381CE5E-397E-4574-A185-CDB80E4770F5}" srcOrd="0" destOrd="0" presId="urn:microsoft.com/office/officeart/2009/3/layout/IncreasingArrowsProcess"/>
    <dgm:cxn modelId="{26B40F50-AB72-49E1-B264-952A16123C02}" type="presOf" srcId="{4D3CE584-78DD-47AB-8CB7-0BB1CAE9663D}" destId="{6E32201E-0B9F-432F-B4AD-A7505BA6101E}" srcOrd="0" destOrd="0" presId="urn:microsoft.com/office/officeart/2009/3/layout/IncreasingArrowsProcess"/>
    <dgm:cxn modelId="{1703B071-DE53-4DD2-976E-6C8A609A8330}" type="presOf" srcId="{CED23543-2341-4BE9-AD48-08A4657BD987}" destId="{830004E2-4A74-4A05-8991-6F4E360CDCF8}" srcOrd="0" destOrd="1" presId="urn:microsoft.com/office/officeart/2009/3/layout/IncreasingArrowsProcess"/>
    <dgm:cxn modelId="{856E4D84-95E8-4012-BFD2-E80D17B0DF88}" srcId="{35037578-97AF-468F-A932-E98F977D1823}" destId="{13711563-F704-440B-BACF-D7C20889B94B}" srcOrd="0" destOrd="0" parTransId="{876AEC7D-A4F3-4C98-9303-049DEB5DFF5E}" sibTransId="{13697E9E-455E-4C2E-BDA1-8A2E2459F1C6}"/>
    <dgm:cxn modelId="{4C427D84-EF4C-45F6-BD2E-EDBA55B7121B}" srcId="{E5D908B8-D348-4337-8BCF-6889592E8986}" destId="{BE735D89-0F01-4AC7-9290-BFFB722225CB}" srcOrd="0" destOrd="0" parTransId="{5A55C57A-C30A-4A42-B17D-6E0CFFAB665D}" sibTransId="{75C27E7F-5243-4BB4-9150-2892D31367A0}"/>
    <dgm:cxn modelId="{9044DD86-5278-4C29-9D3B-CC6AF879864F}" type="presOf" srcId="{BE735D89-0F01-4AC7-9290-BFFB722225CB}" destId="{58EE3DD2-D32A-4C26-8CAA-DC14C548CAC1}" srcOrd="0" destOrd="0" presId="urn:microsoft.com/office/officeart/2009/3/layout/IncreasingArrowsProcess"/>
    <dgm:cxn modelId="{ABD05693-2269-47AF-99A6-7090EEED009D}" srcId="{4D3CE584-78DD-47AB-8CB7-0BB1CAE9663D}" destId="{157EDB2D-7D29-412E-916D-619E16FDA82C}" srcOrd="0" destOrd="0" parTransId="{DFAA8722-9ECC-4080-BFCF-4485C181D1AB}" sibTransId="{0320C20C-B3CF-4757-98DC-458255059D82}"/>
    <dgm:cxn modelId="{B6DF5FA4-2790-4B9B-9C54-D567DBDAF054}" srcId="{AAB14E50-6934-4E39-AB33-3C4F91FC9BD0}" destId="{3FF857EC-4EC7-4EA0-8D4B-A35482901DC9}" srcOrd="0" destOrd="0" parTransId="{E924AC0B-0D47-47A2-B062-07BE6CC5C6A9}" sibTransId="{B3D2C8E4-5AA1-42A0-BDFC-D66A13F7A064}"/>
    <dgm:cxn modelId="{6CACDBA6-5E7C-4DA7-B048-79C83F8D4D73}" srcId="{CCF2EB1A-32AD-41D0-9D54-370C8D27ADB3}" destId="{E5D908B8-D348-4337-8BCF-6889592E8986}" srcOrd="0" destOrd="0" parTransId="{4300F1B2-504D-4AE8-A77B-FF04C2387ABF}" sibTransId="{735941A7-9ADD-49B2-9F23-E71A5AFCD237}"/>
    <dgm:cxn modelId="{0FADEAA7-C6D7-4BC3-AB19-53CFD20A6078}" type="presOf" srcId="{CCF2EB1A-32AD-41D0-9D54-370C8D27ADB3}" destId="{C33E86EB-A8AF-4D9E-A49E-7461B2AE0873}" srcOrd="0" destOrd="0" presId="urn:microsoft.com/office/officeart/2009/3/layout/IncreasingArrowsProcess"/>
    <dgm:cxn modelId="{B2D259A9-63FA-4E29-A13A-DB8EB336C39A}" type="presOf" srcId="{AAB14E50-6934-4E39-AB33-3C4F91FC9BD0}" destId="{DB526180-C050-4700-893B-05938EADA860}" srcOrd="0" destOrd="0" presId="urn:microsoft.com/office/officeart/2009/3/layout/IncreasingArrowsProcess"/>
    <dgm:cxn modelId="{8D2C6EB9-7655-4CFD-8CBD-02F0CB114CC0}" type="presOf" srcId="{BD65575B-A27C-40B8-B839-8C67B7AECC96}" destId="{F381CE5E-397E-4574-A185-CDB80E4770F5}" srcOrd="0" destOrd="2" presId="urn:microsoft.com/office/officeart/2009/3/layout/IncreasingArrowsProcess"/>
    <dgm:cxn modelId="{3EA77BD3-F2BA-4DC3-9F0E-BC74D175BBE3}" srcId="{CCF2EB1A-32AD-41D0-9D54-370C8D27ADB3}" destId="{4D3CE584-78DD-47AB-8CB7-0BB1CAE9663D}" srcOrd="3" destOrd="0" parTransId="{C91561EF-0CB6-4E3A-B8DB-4D021E55E1F4}" sibTransId="{10BA8850-37E3-43D2-B779-3CF1C36D8329}"/>
    <dgm:cxn modelId="{00AA51DC-4236-4903-92C8-B106D9DAF122}" type="presOf" srcId="{61FA76D1-D3C2-4894-BFBA-3B2E88E5FB04}" destId="{E6894643-5E69-4610-803D-6E08403D3BB4}" srcOrd="0" destOrd="0" presId="urn:microsoft.com/office/officeart/2009/3/layout/IncreasingArrowsProcess"/>
    <dgm:cxn modelId="{312FFEDC-3B2C-4CED-8571-1A424333381A}" type="presOf" srcId="{13711563-F704-440B-BACF-D7C20889B94B}" destId="{1537236D-CCD9-49A5-8041-5EDF83409283}" srcOrd="0" destOrd="0" presId="urn:microsoft.com/office/officeart/2009/3/layout/IncreasingArrowsProcess"/>
    <dgm:cxn modelId="{613C6EE4-579A-4CA7-9DBF-9C2442DD9488}" srcId="{CCF2EB1A-32AD-41D0-9D54-370C8D27ADB3}" destId="{35037578-97AF-468F-A932-E98F977D1823}" srcOrd="4" destOrd="0" parTransId="{A7D934A8-5F45-4BFA-AF5D-C26215A19C73}" sibTransId="{30CC9E57-28B8-4A8F-98F0-BF3C3409DFC7}"/>
    <dgm:cxn modelId="{0A32A3EA-7C07-4421-93FF-B26929D12989}" type="presOf" srcId="{35037578-97AF-468F-A932-E98F977D1823}" destId="{6A4471BF-A49A-4031-AFDE-F2C7DD2C252E}" srcOrd="0" destOrd="0" presId="urn:microsoft.com/office/officeart/2009/3/layout/IncreasingArrowsProcess"/>
    <dgm:cxn modelId="{111C05FF-2ED3-4155-AFEF-BD54713AFF02}" srcId="{648A3413-A393-403C-9EE5-E2BC5D16ECD0}" destId="{61FA76D1-D3C2-4894-BFBA-3B2E88E5FB04}" srcOrd="0" destOrd="0" parTransId="{06842B1D-1505-40D3-8459-53B92BE21062}" sibTransId="{20CFA77B-1576-41C8-83AD-E295B327D02C}"/>
    <dgm:cxn modelId="{108BB6FF-E9BF-44F3-9651-310C9010D566}" type="presOf" srcId="{157EDB2D-7D29-412E-916D-619E16FDA82C}" destId="{830004E2-4A74-4A05-8991-6F4E360CDCF8}" srcOrd="0" destOrd="0" presId="urn:microsoft.com/office/officeart/2009/3/layout/IncreasingArrowsProcess"/>
    <dgm:cxn modelId="{292C5CAE-C5A1-4D75-BABB-80EC597029B8}" type="presParOf" srcId="{C33E86EB-A8AF-4D9E-A49E-7461B2AE0873}" destId="{F9D672C0-3FEC-469E-ADE2-0F8229B9265E}" srcOrd="0" destOrd="0" presId="urn:microsoft.com/office/officeart/2009/3/layout/IncreasingArrowsProcess"/>
    <dgm:cxn modelId="{2A0518A8-2AD1-49CB-B163-423BF98693D6}" type="presParOf" srcId="{C33E86EB-A8AF-4D9E-A49E-7461B2AE0873}" destId="{58EE3DD2-D32A-4C26-8CAA-DC14C548CAC1}" srcOrd="1" destOrd="0" presId="urn:microsoft.com/office/officeart/2009/3/layout/IncreasingArrowsProcess"/>
    <dgm:cxn modelId="{F1391CB8-507C-421F-B4C8-235D395E48DB}" type="presParOf" srcId="{C33E86EB-A8AF-4D9E-A49E-7461B2AE0873}" destId="{81E78165-16AF-451C-AB87-E273884EA7E3}" srcOrd="2" destOrd="0" presId="urn:microsoft.com/office/officeart/2009/3/layout/IncreasingArrowsProcess"/>
    <dgm:cxn modelId="{08D56063-EF18-434A-8051-CF2E93AF3DBD}" type="presParOf" srcId="{C33E86EB-A8AF-4D9E-A49E-7461B2AE0873}" destId="{E6894643-5E69-4610-803D-6E08403D3BB4}" srcOrd="3" destOrd="0" presId="urn:microsoft.com/office/officeart/2009/3/layout/IncreasingArrowsProcess"/>
    <dgm:cxn modelId="{D7F3DEB9-84FC-40EE-B7AF-6EFFF499B2EE}" type="presParOf" srcId="{C33E86EB-A8AF-4D9E-A49E-7461B2AE0873}" destId="{DB526180-C050-4700-893B-05938EADA860}" srcOrd="4" destOrd="0" presId="urn:microsoft.com/office/officeart/2009/3/layout/IncreasingArrowsProcess"/>
    <dgm:cxn modelId="{FB4477DB-9759-4472-A06B-E392BA9547D8}" type="presParOf" srcId="{C33E86EB-A8AF-4D9E-A49E-7461B2AE0873}" destId="{F381CE5E-397E-4574-A185-CDB80E4770F5}" srcOrd="5" destOrd="0" presId="urn:microsoft.com/office/officeart/2009/3/layout/IncreasingArrowsProcess"/>
    <dgm:cxn modelId="{BA28EDD3-0B1D-483C-86BC-66DBE53891A4}" type="presParOf" srcId="{C33E86EB-A8AF-4D9E-A49E-7461B2AE0873}" destId="{6E32201E-0B9F-432F-B4AD-A7505BA6101E}" srcOrd="6" destOrd="0" presId="urn:microsoft.com/office/officeart/2009/3/layout/IncreasingArrowsProcess"/>
    <dgm:cxn modelId="{301CFCFA-C70D-4B41-BFBD-65973FAD701B}" type="presParOf" srcId="{C33E86EB-A8AF-4D9E-A49E-7461B2AE0873}" destId="{830004E2-4A74-4A05-8991-6F4E360CDCF8}" srcOrd="7" destOrd="0" presId="urn:microsoft.com/office/officeart/2009/3/layout/IncreasingArrowsProcess"/>
    <dgm:cxn modelId="{6574A5BC-4346-41E2-97F8-6F46FC096C2B}" type="presParOf" srcId="{C33E86EB-A8AF-4D9E-A49E-7461B2AE0873}" destId="{6A4471BF-A49A-4031-AFDE-F2C7DD2C252E}" srcOrd="8" destOrd="0" presId="urn:microsoft.com/office/officeart/2009/3/layout/IncreasingArrowsProcess"/>
    <dgm:cxn modelId="{3E2F571D-8CC5-45DF-BC73-6F77AE36DEAC}" type="presParOf" srcId="{C33E86EB-A8AF-4D9E-A49E-7461B2AE0873}" destId="{1537236D-CCD9-49A5-8041-5EDF83409283}" srcOrd="9"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582C9-FBA2-484C-914F-03E8E694CFA0}">
      <dsp:nvSpPr>
        <dsp:cNvPr id="0" name=""/>
        <dsp:cNvSpPr/>
      </dsp:nvSpPr>
      <dsp:spPr>
        <a:xfrm>
          <a:off x="120172" y="899484"/>
          <a:ext cx="1750911" cy="5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Petición de usuario</a:t>
          </a:r>
          <a:endParaRPr lang="es-MX" sz="1800" kern="1200" dirty="0">
            <a:latin typeface="PT Sans" panose="020B0503020203020204" pitchFamily="34" charset="0"/>
          </a:endParaRPr>
        </a:p>
      </dsp:txBody>
      <dsp:txXfrm>
        <a:off x="120172" y="899484"/>
        <a:ext cx="1750911" cy="577005"/>
      </dsp:txXfrm>
    </dsp:sp>
    <dsp:sp modelId="{E9464549-A1A8-48FF-8F02-0128C7A99EE2}">
      <dsp:nvSpPr>
        <dsp:cNvPr id="0" name=""/>
        <dsp:cNvSpPr/>
      </dsp:nvSpPr>
      <dsp:spPr>
        <a:xfrm>
          <a:off x="165328" y="2035047"/>
          <a:ext cx="1750911" cy="1559401"/>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0" i="0" kern="120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kern="1200" dirty="0">
            <a:latin typeface="PT Sans" panose="020B0503020203020204" pitchFamily="34" charset="0"/>
          </a:endParaRPr>
        </a:p>
      </dsp:txBody>
      <dsp:txXfrm>
        <a:off x="165328" y="2035047"/>
        <a:ext cx="1750911" cy="1559401"/>
      </dsp:txXfrm>
    </dsp:sp>
    <dsp:sp modelId="{8D4D63B4-206B-4962-B491-D6613F56E83F}">
      <dsp:nvSpPr>
        <dsp:cNvPr id="0" name=""/>
        <dsp:cNvSpPr/>
      </dsp:nvSpPr>
      <dsp:spPr>
        <a:xfrm>
          <a:off x="118182"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44FAEF6-5576-4D68-AC22-D7C9F01C47E9}">
      <dsp:nvSpPr>
        <dsp:cNvPr id="0" name=""/>
        <dsp:cNvSpPr/>
      </dsp:nvSpPr>
      <dsp:spPr>
        <a:xfrm>
          <a:off x="215676" y="529007"/>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E2182B8-C238-4791-9E9D-7D92270A5D79}">
      <dsp:nvSpPr>
        <dsp:cNvPr id="0" name=""/>
        <dsp:cNvSpPr/>
      </dsp:nvSpPr>
      <dsp:spPr>
        <a:xfrm>
          <a:off x="449662" y="568005"/>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22FEC02-6DEE-436B-ADCC-409BA36FD824}">
      <dsp:nvSpPr>
        <dsp:cNvPr id="0" name=""/>
        <dsp:cNvSpPr/>
      </dsp:nvSpPr>
      <dsp:spPr>
        <a:xfrm>
          <a:off x="644650" y="353518"/>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F9AB304-A747-437A-AC7C-5A638BF42A86}">
      <dsp:nvSpPr>
        <dsp:cNvPr id="0" name=""/>
        <dsp:cNvSpPr/>
      </dsp:nvSpPr>
      <dsp:spPr>
        <a:xfrm>
          <a:off x="898134" y="275523"/>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0565DC3-2CE6-4B69-B45D-D7FB58FDDF69}">
      <dsp:nvSpPr>
        <dsp:cNvPr id="0" name=""/>
        <dsp:cNvSpPr/>
      </dsp:nvSpPr>
      <dsp:spPr>
        <a:xfrm>
          <a:off x="1210115" y="41201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421CCFF-F242-4313-A94D-A87A41951622}">
      <dsp:nvSpPr>
        <dsp:cNvPr id="0" name=""/>
        <dsp:cNvSpPr/>
      </dsp:nvSpPr>
      <dsp:spPr>
        <a:xfrm>
          <a:off x="1405102" y="50950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EC0F01-A2C2-499A-B679-37A961239C9D}">
      <dsp:nvSpPr>
        <dsp:cNvPr id="0" name=""/>
        <dsp:cNvSpPr/>
      </dsp:nvSpPr>
      <dsp:spPr>
        <a:xfrm>
          <a:off x="1678086"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0D8369-FDA1-46C5-B089-C1CFD8853E79}">
      <dsp:nvSpPr>
        <dsp:cNvPr id="0" name=""/>
        <dsp:cNvSpPr/>
      </dsp:nvSpPr>
      <dsp:spPr>
        <a:xfrm>
          <a:off x="1795078" y="938482"/>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C34AD82-83D0-4C74-924B-AB530AA8826E}">
      <dsp:nvSpPr>
        <dsp:cNvPr id="0" name=""/>
        <dsp:cNvSpPr/>
      </dsp:nvSpPr>
      <dsp:spPr>
        <a:xfrm>
          <a:off x="781141" y="529007"/>
          <a:ext cx="358141" cy="358141"/>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A4D6CB-FE36-4DC9-B168-20BFF5D23161}">
      <dsp:nvSpPr>
        <dsp:cNvPr id="0" name=""/>
        <dsp:cNvSpPr/>
      </dsp:nvSpPr>
      <dsp:spPr>
        <a:xfrm>
          <a:off x="20688" y="1269961"/>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A56C81E-A5A4-428A-8904-076E6A2ACC09}">
      <dsp:nvSpPr>
        <dsp:cNvPr id="0" name=""/>
        <dsp:cNvSpPr/>
      </dsp:nvSpPr>
      <dsp:spPr>
        <a:xfrm>
          <a:off x="137681" y="1445450"/>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64DD01-A322-4EFC-BFBB-96E55F8E4356}">
      <dsp:nvSpPr>
        <dsp:cNvPr id="0" name=""/>
        <dsp:cNvSpPr/>
      </dsp:nvSpPr>
      <dsp:spPr>
        <a:xfrm>
          <a:off x="430163" y="1601441"/>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08D83A-6283-4E2C-8E8C-A32BD2349BCD}">
      <dsp:nvSpPr>
        <dsp:cNvPr id="0" name=""/>
        <dsp:cNvSpPr/>
      </dsp:nvSpPr>
      <dsp:spPr>
        <a:xfrm>
          <a:off x="839637" y="185492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AF3AF7-5C31-4E69-9973-0469704461A3}">
      <dsp:nvSpPr>
        <dsp:cNvPr id="0" name=""/>
        <dsp:cNvSpPr/>
      </dsp:nvSpPr>
      <dsp:spPr>
        <a:xfrm>
          <a:off x="917633" y="1601441"/>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73D7D5-75AA-44E8-B876-9B40E4BBB3DC}">
      <dsp:nvSpPr>
        <dsp:cNvPr id="0" name=""/>
        <dsp:cNvSpPr/>
      </dsp:nvSpPr>
      <dsp:spPr>
        <a:xfrm>
          <a:off x="1112621" y="187442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804E08-4F14-49CB-BD6E-45CADB31EA9A}">
      <dsp:nvSpPr>
        <dsp:cNvPr id="0" name=""/>
        <dsp:cNvSpPr/>
      </dsp:nvSpPr>
      <dsp:spPr>
        <a:xfrm>
          <a:off x="1288110" y="1562443"/>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DA687BE-9E2E-49CE-B432-4C2BD789EF37}">
      <dsp:nvSpPr>
        <dsp:cNvPr id="0" name=""/>
        <dsp:cNvSpPr/>
      </dsp:nvSpPr>
      <dsp:spPr>
        <a:xfrm>
          <a:off x="1717083" y="148444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547036-54F4-445B-9E59-82DC43DFA932}">
      <dsp:nvSpPr>
        <dsp:cNvPr id="0" name=""/>
        <dsp:cNvSpPr/>
      </dsp:nvSpPr>
      <dsp:spPr>
        <a:xfrm>
          <a:off x="1935947"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C07687-A241-43ED-B97B-8EB3341596B5}">
      <dsp:nvSpPr>
        <dsp:cNvPr id="0" name=""/>
        <dsp:cNvSpPr/>
      </dsp:nvSpPr>
      <dsp:spPr>
        <a:xfrm>
          <a:off x="2578719"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Búsqueda</a:t>
          </a:r>
          <a:endParaRPr lang="es-MX" sz="1800" kern="1200" dirty="0">
            <a:latin typeface="PT Sans" panose="020B0503020203020204" pitchFamily="34" charset="0"/>
          </a:endParaRPr>
        </a:p>
      </dsp:txBody>
      <dsp:txXfrm>
        <a:off x="2578719" y="568276"/>
        <a:ext cx="1753015" cy="1227110"/>
      </dsp:txXfrm>
    </dsp:sp>
    <dsp:sp modelId="{53F58D4A-61D7-4F31-B3E4-BC912DDA2467}">
      <dsp:nvSpPr>
        <dsp:cNvPr id="0" name=""/>
        <dsp:cNvSpPr/>
      </dsp:nvSpPr>
      <dsp:spPr>
        <a:xfrm>
          <a:off x="2578719"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Busca en sus archivos la información que se le está solicitando</a:t>
          </a:r>
          <a:endParaRPr lang="es-MX" sz="1600" kern="1200" dirty="0">
            <a:latin typeface="PT Sans" panose="020B0503020203020204" pitchFamily="34" charset="0"/>
          </a:endParaRPr>
        </a:p>
      </dsp:txBody>
      <dsp:txXfrm>
        <a:off x="2578719" y="2116189"/>
        <a:ext cx="1753015" cy="1081026"/>
      </dsp:txXfrm>
    </dsp:sp>
    <dsp:sp modelId="{63146C89-2637-4423-BD23-F5F3C0954CDD}">
      <dsp:nvSpPr>
        <dsp:cNvPr id="0" name=""/>
        <dsp:cNvSpPr/>
      </dsp:nvSpPr>
      <dsp:spPr>
        <a:xfrm>
          <a:off x="4331735"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05081AE-5A8B-40F7-AFE8-4BD33C8F1959}">
      <dsp:nvSpPr>
        <dsp:cNvPr id="0" name=""/>
        <dsp:cNvSpPr/>
      </dsp:nvSpPr>
      <dsp:spPr>
        <a:xfrm>
          <a:off x="4974507"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Interpretación</a:t>
          </a:r>
          <a:endParaRPr lang="es-MX" sz="1800" kern="1200" dirty="0">
            <a:latin typeface="PT Sans" panose="020B0503020203020204" pitchFamily="34" charset="0"/>
          </a:endParaRPr>
        </a:p>
      </dsp:txBody>
      <dsp:txXfrm>
        <a:off x="4974507" y="568276"/>
        <a:ext cx="1753015" cy="1227110"/>
      </dsp:txXfrm>
    </dsp:sp>
    <dsp:sp modelId="{DD07ECED-D1D8-453D-B92B-856A4CECF886}">
      <dsp:nvSpPr>
        <dsp:cNvPr id="0" name=""/>
        <dsp:cNvSpPr/>
      </dsp:nvSpPr>
      <dsp:spPr>
        <a:xfrm>
          <a:off x="4974507"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latin typeface="PT Sans" panose="020B0503020203020204" pitchFamily="34" charset="0"/>
            </a:rPr>
            <a:t>Interpretación de las líneas de código</a:t>
          </a:r>
          <a:endParaRPr lang="es-MX" sz="1800" kern="1200" dirty="0">
            <a:latin typeface="PT Sans" panose="020B0503020203020204" pitchFamily="34" charset="0"/>
          </a:endParaRPr>
        </a:p>
      </dsp:txBody>
      <dsp:txXfrm>
        <a:off x="4974507" y="2116189"/>
        <a:ext cx="1753015" cy="1081026"/>
      </dsp:txXfrm>
    </dsp:sp>
    <dsp:sp modelId="{220A7CBB-59D8-4A26-9BFA-55A5AC94DFC3}">
      <dsp:nvSpPr>
        <dsp:cNvPr id="0" name=""/>
        <dsp:cNvSpPr/>
      </dsp:nvSpPr>
      <dsp:spPr>
        <a:xfrm>
          <a:off x="6727523"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96018F-042C-4F54-8746-093647E36AB5}">
      <dsp:nvSpPr>
        <dsp:cNvPr id="0" name=""/>
        <dsp:cNvSpPr/>
      </dsp:nvSpPr>
      <dsp:spPr>
        <a:xfrm>
          <a:off x="7501771" y="480626"/>
          <a:ext cx="1490063" cy="14900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Resultado</a:t>
          </a:r>
          <a:endParaRPr lang="es-MX" sz="1800" kern="1200" dirty="0">
            <a:latin typeface="PT Sans" panose="020B0503020203020204" pitchFamily="34" charset="0"/>
          </a:endParaRPr>
        </a:p>
      </dsp:txBody>
      <dsp:txXfrm>
        <a:off x="7719986" y="698841"/>
        <a:ext cx="1053633" cy="1053633"/>
      </dsp:txXfrm>
    </dsp:sp>
    <dsp:sp modelId="{61D06396-37BD-4B59-B800-19B28A1F542A}">
      <dsp:nvSpPr>
        <dsp:cNvPr id="0" name=""/>
        <dsp:cNvSpPr/>
      </dsp:nvSpPr>
      <dsp:spPr>
        <a:xfrm>
          <a:off x="7370295"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Enviar el resultado al navegador cuya dirección IP fue la solicitante</a:t>
          </a:r>
          <a:endParaRPr lang="es-MX" sz="1600" kern="1200" dirty="0">
            <a:latin typeface="PT Sans" panose="020B0503020203020204" pitchFamily="34" charset="0"/>
          </a:endParaRPr>
        </a:p>
      </dsp:txBody>
      <dsp:txXfrm>
        <a:off x="7370295" y="2116189"/>
        <a:ext cx="1753015" cy="1081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672C0-3FEC-469E-ADE2-0F8229B9265E}">
      <dsp:nvSpPr>
        <dsp:cNvPr id="0" name=""/>
        <dsp:cNvSpPr/>
      </dsp:nvSpPr>
      <dsp:spPr>
        <a:xfrm>
          <a:off x="98418" y="8538"/>
          <a:ext cx="8947162"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usuario</a:t>
          </a:r>
          <a:endParaRPr lang="es-MX" sz="1900" kern="1200" dirty="0">
            <a:latin typeface="PT Sans" panose="020B0503020203020204" pitchFamily="34" charset="0"/>
          </a:endParaRPr>
        </a:p>
      </dsp:txBody>
      <dsp:txXfrm>
        <a:off x="98418" y="333830"/>
        <a:ext cx="8621870" cy="650584"/>
      </dsp:txXfrm>
    </dsp:sp>
    <dsp:sp modelId="{58EE3DD2-D32A-4C26-8CAA-DC14C548CAC1}">
      <dsp:nvSpPr>
        <dsp:cNvPr id="0" name=""/>
        <dsp:cNvSpPr/>
      </dsp:nvSpPr>
      <dsp:spPr>
        <a:xfrm>
          <a:off x="98418" y="101024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Un usuario envía una petición desde su navegador web escribiendo la dirección de un sitio web.</a:t>
          </a:r>
          <a:endParaRPr lang="es-MX" sz="1100" kern="1200" dirty="0">
            <a:latin typeface="PT Sans" panose="020B0503020203020204" pitchFamily="34" charset="0"/>
          </a:endParaRPr>
        </a:p>
      </dsp:txBody>
      <dsp:txXfrm>
        <a:off x="98418" y="1010247"/>
        <a:ext cx="1653614" cy="2389153"/>
      </dsp:txXfrm>
    </dsp:sp>
    <dsp:sp modelId="{81E78165-16AF-451C-AB87-E273884EA7E3}">
      <dsp:nvSpPr>
        <dsp:cNvPr id="0" name=""/>
        <dsp:cNvSpPr/>
      </dsp:nvSpPr>
      <dsp:spPr>
        <a:xfrm>
          <a:off x="1751854" y="442428"/>
          <a:ext cx="7293726"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navegador</a:t>
          </a:r>
          <a:endParaRPr lang="es-MX" sz="1900" kern="1200" dirty="0">
            <a:latin typeface="PT Sans" panose="020B0503020203020204" pitchFamily="34" charset="0"/>
          </a:endParaRPr>
        </a:p>
      </dsp:txBody>
      <dsp:txXfrm>
        <a:off x="1751854" y="767720"/>
        <a:ext cx="6968434" cy="650584"/>
      </dsp:txXfrm>
    </dsp:sp>
    <dsp:sp modelId="{E6894643-5E69-4610-803D-6E08403D3BB4}">
      <dsp:nvSpPr>
        <dsp:cNvPr id="0" name=""/>
        <dsp:cNvSpPr/>
      </dsp:nvSpPr>
      <dsp:spPr>
        <a:xfrm>
          <a:off x="1751854" y="144413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envía una petición HTTP a la aplicación/servidor.</a:t>
          </a:r>
          <a:endParaRPr lang="es-MX" sz="1100" kern="1200" dirty="0">
            <a:latin typeface="PT Sans" panose="020B0503020203020204" pitchFamily="34" charset="0"/>
          </a:endParaRPr>
        </a:p>
      </dsp:txBody>
      <dsp:txXfrm>
        <a:off x="1751854" y="1444137"/>
        <a:ext cx="1653614" cy="2389153"/>
      </dsp:txXfrm>
    </dsp:sp>
    <dsp:sp modelId="{DB526180-C050-4700-893B-05938EADA860}">
      <dsp:nvSpPr>
        <dsp:cNvPr id="0" name=""/>
        <dsp:cNvSpPr/>
      </dsp:nvSpPr>
      <dsp:spPr>
        <a:xfrm>
          <a:off x="3405290" y="876318"/>
          <a:ext cx="5640291"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recibe la petición</a:t>
          </a:r>
          <a:endParaRPr lang="es-MX" sz="1900" kern="1200" dirty="0">
            <a:latin typeface="PT Sans" panose="020B0503020203020204" pitchFamily="34" charset="0"/>
          </a:endParaRPr>
        </a:p>
      </dsp:txBody>
      <dsp:txXfrm>
        <a:off x="3405290" y="1201610"/>
        <a:ext cx="5314999" cy="650584"/>
      </dsp:txXfrm>
    </dsp:sp>
    <dsp:sp modelId="{F381CE5E-397E-4574-A185-CDB80E4770F5}">
      <dsp:nvSpPr>
        <dsp:cNvPr id="0" name=""/>
        <dsp:cNvSpPr/>
      </dsp:nvSpPr>
      <dsp:spPr>
        <a:xfrm>
          <a:off x="3405290" y="187802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servidor recibirá la petición a través de una de sus rutas y la procesará utilizando el controlador que coincida con la ruta solicitada.</a:t>
          </a:r>
          <a:endParaRPr lang="es-MX" sz="1100" kern="1200" dirty="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dsp:txBody>
      <dsp:txXfrm>
        <a:off x="3405290" y="1878027"/>
        <a:ext cx="1653614" cy="2389153"/>
      </dsp:txXfrm>
    </dsp:sp>
    <dsp:sp modelId="{6E32201E-0B9F-432F-B4AD-A7505BA6101E}">
      <dsp:nvSpPr>
        <dsp:cNvPr id="0" name=""/>
        <dsp:cNvSpPr/>
      </dsp:nvSpPr>
      <dsp:spPr>
        <a:xfrm>
          <a:off x="5059620" y="1310208"/>
          <a:ext cx="3985960"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envía una respuesta</a:t>
          </a:r>
          <a:endParaRPr lang="es-MX" sz="1900" kern="1200" dirty="0">
            <a:latin typeface="PT Sans" panose="020B0503020203020204" pitchFamily="34" charset="0"/>
          </a:endParaRPr>
        </a:p>
      </dsp:txBody>
      <dsp:txXfrm>
        <a:off x="5059620" y="1635500"/>
        <a:ext cx="3660668" cy="650584"/>
      </dsp:txXfrm>
    </dsp:sp>
    <dsp:sp modelId="{830004E2-4A74-4A05-8991-6F4E360CDCF8}">
      <dsp:nvSpPr>
        <dsp:cNvPr id="0" name=""/>
        <dsp:cNvSpPr/>
      </dsp:nvSpPr>
      <dsp:spPr>
        <a:xfrm>
          <a:off x="5059620" y="231191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a:latin typeface="PT Sans" panose="020B0503020203020204" pitchFamily="34" charset="0"/>
            </a:rPr>
            <a:t>Tras el procesamiento, el servidor enviará una respuesta al cliente utilizando HTTP, ya que se trata de un protocolo de comunicación de ida y vuelta.</a:t>
          </a:r>
          <a:endParaRPr lang="es-MX" sz="1100" kern="1200">
            <a:latin typeface="PT Sans" panose="020B0503020203020204" pitchFamily="34" charset="0"/>
          </a:endParaRPr>
        </a:p>
      </dsp:txBody>
      <dsp:txXfrm>
        <a:off x="5059620" y="2311917"/>
        <a:ext cx="1653614" cy="2389153"/>
      </dsp:txXfrm>
    </dsp:sp>
    <dsp:sp modelId="{6A4471BF-A49A-4031-AFDE-F2C7DD2C252E}">
      <dsp:nvSpPr>
        <dsp:cNvPr id="0" name=""/>
        <dsp:cNvSpPr/>
      </dsp:nvSpPr>
      <dsp:spPr>
        <a:xfrm>
          <a:off x="6713055" y="1744098"/>
          <a:ext cx="2332525"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Respuesta</a:t>
          </a:r>
          <a:endParaRPr lang="es-MX" sz="1900" kern="1200" dirty="0">
            <a:latin typeface="PT Sans" panose="020B0503020203020204" pitchFamily="34" charset="0"/>
          </a:endParaRPr>
        </a:p>
      </dsp:txBody>
      <dsp:txXfrm>
        <a:off x="6713055" y="2069390"/>
        <a:ext cx="2007233" cy="650584"/>
      </dsp:txXfrm>
    </dsp:sp>
    <dsp:sp modelId="{1537236D-CCD9-49A5-8041-5EDF83409283}">
      <dsp:nvSpPr>
        <dsp:cNvPr id="0" name=""/>
        <dsp:cNvSpPr/>
      </dsp:nvSpPr>
      <dsp:spPr>
        <a:xfrm>
          <a:off x="6713055" y="274580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dirty="0">
              <a:latin typeface="PT Sans" panose="020B0503020203020204" pitchFamily="34" charset="0"/>
            </a:rPr>
            <a:t>La respuesta devuelta al cliente puede ser un texto estándar, una página HTML dinámica.</a:t>
          </a:r>
        </a:p>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procesará y mostrará una bonita página web, o datos JSON que los desarrolladores del </a:t>
          </a:r>
          <a:r>
            <a:rPr lang="es-ES" sz="1100" kern="1200" dirty="0" err="1">
              <a:latin typeface="PT Sans" panose="020B0503020203020204" pitchFamily="34" charset="0"/>
            </a:rPr>
            <a:t>frontend</a:t>
          </a:r>
          <a:r>
            <a:rPr lang="es-ES" sz="1100" kern="1200" dirty="0">
              <a:latin typeface="PT Sans" panose="020B0503020203020204" pitchFamily="34" charset="0"/>
            </a:rPr>
            <a:t> manejarán para mostrar información en la página web.</a:t>
          </a:r>
          <a:endParaRPr lang="es-MX" sz="1100" kern="1200" dirty="0">
            <a:latin typeface="PT Sans" panose="020B0503020203020204" pitchFamily="34" charset="0"/>
          </a:endParaRPr>
        </a:p>
      </dsp:txBody>
      <dsp:txXfrm>
        <a:off x="6713055" y="2745807"/>
        <a:ext cx="1653614" cy="2389153"/>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ge80c3d91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2" name="Google Shape;4402;ge80c3d91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e9665858f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e9665858f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4"/>
        <p:cNvGrpSpPr/>
        <p:nvPr/>
      </p:nvGrpSpPr>
      <p:grpSpPr>
        <a:xfrm>
          <a:off x="0" y="0"/>
          <a:ext cx="0" cy="0"/>
          <a:chOff x="0" y="0"/>
          <a:chExt cx="0" cy="0"/>
        </a:xfrm>
      </p:grpSpPr>
      <p:sp>
        <p:nvSpPr>
          <p:cNvPr id="5985" name="Google Shape;5985;ge9665858f4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6" name="Google Shape;5986;ge9665858f4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94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6056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9821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257098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29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31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e9665858f4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e9665858f4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458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909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35089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ge9665858f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0" name="Google Shape;6220;ge9665858f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2"/>
        <p:cNvGrpSpPr/>
        <p:nvPr/>
      </p:nvGrpSpPr>
      <p:grpSpPr>
        <a:xfrm>
          <a:off x="0" y="0"/>
          <a:ext cx="0" cy="0"/>
          <a:chOff x="0" y="0"/>
          <a:chExt cx="0" cy="0"/>
        </a:xfrm>
      </p:grpSpPr>
      <p:sp>
        <p:nvSpPr>
          <p:cNvPr id="5293" name="Google Shape;5293;ge6e0b62e49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4" name="Google Shape;5294;ge6e0b62e49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0"/>
        <p:cNvGrpSpPr/>
        <p:nvPr/>
      </p:nvGrpSpPr>
      <p:grpSpPr>
        <a:xfrm>
          <a:off x="0" y="0"/>
          <a:ext cx="0" cy="0"/>
          <a:chOff x="0" y="0"/>
          <a:chExt cx="0" cy="0"/>
        </a:xfrm>
      </p:grpSpPr>
      <p:sp>
        <p:nvSpPr>
          <p:cNvPr id="6801" name="Google Shape;6801;ge9665858f4_0_6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2" name="Google Shape;6802;ge9665858f4_0_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e6e0b62e49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e6e0b62e4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6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e80c3d91e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e80c3d91e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4328" y="2540823"/>
            <a:ext cx="1417389" cy="1863608"/>
            <a:chOff x="834675" y="1717750"/>
            <a:chExt cx="1654475" cy="2177875"/>
          </a:xfrm>
        </p:grpSpPr>
        <p:sp>
          <p:nvSpPr>
            <p:cNvPr id="10" name="Google Shape;10;p2"/>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6987600" y="3054200"/>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259849" y="-413928"/>
            <a:ext cx="2601016" cy="2353098"/>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6266144" y="-602331"/>
            <a:ext cx="1210664" cy="1622854"/>
            <a:chOff x="3852319" y="364994"/>
            <a:chExt cx="1210664" cy="1622854"/>
          </a:xfrm>
        </p:grpSpPr>
        <p:sp>
          <p:nvSpPr>
            <p:cNvPr id="93" name="Google Shape;93;p2"/>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2"/>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2"/>
          <p:cNvGrpSpPr/>
          <p:nvPr/>
        </p:nvGrpSpPr>
        <p:grpSpPr>
          <a:xfrm rot="-5400000">
            <a:off x="1054690" y="3967943"/>
            <a:ext cx="1825509" cy="1032932"/>
            <a:chOff x="872390" y="3607993"/>
            <a:chExt cx="1825509" cy="1032932"/>
          </a:xfrm>
        </p:grpSpPr>
        <p:sp>
          <p:nvSpPr>
            <p:cNvPr id="113" name="Google Shape;113;p2"/>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
          <p:cNvGrpSpPr/>
          <p:nvPr/>
        </p:nvGrpSpPr>
        <p:grpSpPr>
          <a:xfrm>
            <a:off x="422532" y="-210985"/>
            <a:ext cx="941608" cy="382965"/>
            <a:chOff x="1991294" y="1417190"/>
            <a:chExt cx="941608" cy="382965"/>
          </a:xfrm>
        </p:grpSpPr>
        <p:sp>
          <p:nvSpPr>
            <p:cNvPr id="132" name="Google Shape;132;p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
          <p:cNvGrpSpPr/>
          <p:nvPr/>
        </p:nvGrpSpPr>
        <p:grpSpPr>
          <a:xfrm>
            <a:off x="1106555" y="1385090"/>
            <a:ext cx="277815" cy="120090"/>
            <a:chOff x="3609605" y="2532490"/>
            <a:chExt cx="277815" cy="120090"/>
          </a:xfrm>
        </p:grpSpPr>
        <p:sp>
          <p:nvSpPr>
            <p:cNvPr id="146" name="Google Shape;146;p2"/>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2"/>
          <p:cNvSpPr/>
          <p:nvPr/>
        </p:nvSpPr>
        <p:spPr>
          <a:xfrm>
            <a:off x="546563" y="569888"/>
            <a:ext cx="1129225" cy="815200"/>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92963" y="102863"/>
            <a:ext cx="981800" cy="98180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5388" y="-317062"/>
            <a:ext cx="1575875" cy="1566100"/>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3088" y="2463"/>
            <a:ext cx="210600" cy="210475"/>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4" name="Google Shape;154;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5" name="Google Shape;155;p2"/>
          <p:cNvGrpSpPr/>
          <p:nvPr/>
        </p:nvGrpSpPr>
        <p:grpSpPr>
          <a:xfrm>
            <a:off x="7476579" y="-42382"/>
            <a:ext cx="462318" cy="994511"/>
            <a:chOff x="5506692" y="461756"/>
            <a:chExt cx="462318" cy="994511"/>
          </a:xfrm>
        </p:grpSpPr>
        <p:sp>
          <p:nvSpPr>
            <p:cNvPr id="156" name="Google Shape;156;p2"/>
            <p:cNvSpPr/>
            <p:nvPr/>
          </p:nvSpPr>
          <p:spPr>
            <a:xfrm>
              <a:off x="5591746" y="794767"/>
              <a:ext cx="40736" cy="36084"/>
            </a:xfrm>
            <a:custGeom>
              <a:avLst/>
              <a:gdLst/>
              <a:ahLst/>
              <a:cxnLst/>
              <a:rect l="l" t="t" r="r" b="b"/>
              <a:pathLst>
                <a:path w="1865" h="1652" extrusionOk="0">
                  <a:moveTo>
                    <a:pt x="921" y="0"/>
                  </a:moveTo>
                  <a:cubicBezTo>
                    <a:pt x="575" y="0"/>
                    <a:pt x="274" y="223"/>
                    <a:pt x="142" y="584"/>
                  </a:cubicBezTo>
                  <a:cubicBezTo>
                    <a:pt x="0" y="1008"/>
                    <a:pt x="236" y="1457"/>
                    <a:pt x="684" y="1598"/>
                  </a:cubicBezTo>
                  <a:cubicBezTo>
                    <a:pt x="782" y="1634"/>
                    <a:pt x="878" y="1651"/>
                    <a:pt x="970" y="1651"/>
                  </a:cubicBezTo>
                  <a:cubicBezTo>
                    <a:pt x="1305" y="1651"/>
                    <a:pt x="1593" y="1430"/>
                    <a:pt x="1723" y="1079"/>
                  </a:cubicBezTo>
                  <a:cubicBezTo>
                    <a:pt x="1864" y="631"/>
                    <a:pt x="1628" y="183"/>
                    <a:pt x="1180" y="41"/>
                  </a:cubicBezTo>
                  <a:cubicBezTo>
                    <a:pt x="1092" y="13"/>
                    <a:pt x="1005" y="0"/>
                    <a:pt x="921"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928798" y="1420663"/>
              <a:ext cx="40212" cy="35603"/>
            </a:xfrm>
            <a:custGeom>
              <a:avLst/>
              <a:gdLst/>
              <a:ahLst/>
              <a:cxnLst/>
              <a:rect l="l" t="t" r="r" b="b"/>
              <a:pathLst>
                <a:path w="1841" h="1630" extrusionOk="0">
                  <a:moveTo>
                    <a:pt x="945" y="0"/>
                  </a:moveTo>
                  <a:cubicBezTo>
                    <a:pt x="578" y="0"/>
                    <a:pt x="239" y="219"/>
                    <a:pt x="142" y="550"/>
                  </a:cubicBezTo>
                  <a:cubicBezTo>
                    <a:pt x="0" y="998"/>
                    <a:pt x="236" y="1446"/>
                    <a:pt x="661" y="1588"/>
                  </a:cubicBezTo>
                  <a:cubicBezTo>
                    <a:pt x="750" y="1616"/>
                    <a:pt x="838" y="1629"/>
                    <a:pt x="924" y="1629"/>
                  </a:cubicBezTo>
                  <a:cubicBezTo>
                    <a:pt x="1274" y="1629"/>
                    <a:pt x="1586" y="1410"/>
                    <a:pt x="1699" y="1069"/>
                  </a:cubicBezTo>
                  <a:cubicBezTo>
                    <a:pt x="1841" y="621"/>
                    <a:pt x="1628" y="172"/>
                    <a:pt x="1180" y="31"/>
                  </a:cubicBezTo>
                  <a:cubicBezTo>
                    <a:pt x="1102" y="10"/>
                    <a:pt x="1023" y="0"/>
                    <a:pt x="94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815414" y="461756"/>
              <a:ext cx="40736" cy="35887"/>
            </a:xfrm>
            <a:custGeom>
              <a:avLst/>
              <a:gdLst/>
              <a:ahLst/>
              <a:cxnLst/>
              <a:rect l="l" t="t" r="r" b="b"/>
              <a:pathLst>
                <a:path w="1865" h="1643" extrusionOk="0">
                  <a:moveTo>
                    <a:pt x="902" y="1"/>
                  </a:moveTo>
                  <a:cubicBezTo>
                    <a:pt x="552" y="1"/>
                    <a:pt x="236" y="208"/>
                    <a:pt x="142" y="564"/>
                  </a:cubicBezTo>
                  <a:cubicBezTo>
                    <a:pt x="0" y="1012"/>
                    <a:pt x="236" y="1460"/>
                    <a:pt x="685" y="1602"/>
                  </a:cubicBezTo>
                  <a:cubicBezTo>
                    <a:pt x="768" y="1630"/>
                    <a:pt x="853" y="1643"/>
                    <a:pt x="936" y="1643"/>
                  </a:cubicBezTo>
                  <a:cubicBezTo>
                    <a:pt x="1274" y="1643"/>
                    <a:pt x="1586" y="1424"/>
                    <a:pt x="1699" y="1083"/>
                  </a:cubicBezTo>
                  <a:cubicBezTo>
                    <a:pt x="1864" y="634"/>
                    <a:pt x="1629" y="186"/>
                    <a:pt x="1180" y="44"/>
                  </a:cubicBezTo>
                  <a:cubicBezTo>
                    <a:pt x="1087" y="15"/>
                    <a:pt x="993" y="1"/>
                    <a:pt x="90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832931" y="859180"/>
              <a:ext cx="40234" cy="36084"/>
            </a:xfrm>
            <a:custGeom>
              <a:avLst/>
              <a:gdLst/>
              <a:ahLst/>
              <a:cxnLst/>
              <a:rect l="l" t="t" r="r" b="b"/>
              <a:pathLst>
                <a:path w="1842" h="1652" extrusionOk="0">
                  <a:moveTo>
                    <a:pt x="928" y="0"/>
                  </a:moveTo>
                  <a:cubicBezTo>
                    <a:pt x="584" y="0"/>
                    <a:pt x="256" y="224"/>
                    <a:pt x="142" y="584"/>
                  </a:cubicBezTo>
                  <a:cubicBezTo>
                    <a:pt x="1" y="1009"/>
                    <a:pt x="237" y="1457"/>
                    <a:pt x="661" y="1599"/>
                  </a:cubicBezTo>
                  <a:cubicBezTo>
                    <a:pt x="759" y="1635"/>
                    <a:pt x="856" y="1652"/>
                    <a:pt x="950" y="1652"/>
                  </a:cubicBezTo>
                  <a:cubicBezTo>
                    <a:pt x="1290" y="1652"/>
                    <a:pt x="1589" y="1431"/>
                    <a:pt x="1700" y="1080"/>
                  </a:cubicBezTo>
                  <a:cubicBezTo>
                    <a:pt x="1841" y="631"/>
                    <a:pt x="1605" y="183"/>
                    <a:pt x="1180" y="41"/>
                  </a:cubicBezTo>
                  <a:cubicBezTo>
                    <a:pt x="1097" y="14"/>
                    <a:pt x="1012" y="0"/>
                    <a:pt x="928"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656160" y="969987"/>
              <a:ext cx="40736" cy="36084"/>
            </a:xfrm>
            <a:custGeom>
              <a:avLst/>
              <a:gdLst/>
              <a:ahLst/>
              <a:cxnLst/>
              <a:rect l="l" t="t" r="r" b="b"/>
              <a:pathLst>
                <a:path w="1865" h="1652" extrusionOk="0">
                  <a:moveTo>
                    <a:pt x="917" y="0"/>
                  </a:moveTo>
                  <a:cubicBezTo>
                    <a:pt x="561" y="0"/>
                    <a:pt x="237" y="224"/>
                    <a:pt x="142" y="584"/>
                  </a:cubicBezTo>
                  <a:cubicBezTo>
                    <a:pt x="0" y="1009"/>
                    <a:pt x="236" y="1457"/>
                    <a:pt x="685" y="1599"/>
                  </a:cubicBezTo>
                  <a:cubicBezTo>
                    <a:pt x="782" y="1635"/>
                    <a:pt x="878" y="1651"/>
                    <a:pt x="971" y="1651"/>
                  </a:cubicBezTo>
                  <a:cubicBezTo>
                    <a:pt x="1305" y="1651"/>
                    <a:pt x="1594" y="1431"/>
                    <a:pt x="1723" y="1080"/>
                  </a:cubicBezTo>
                  <a:cubicBezTo>
                    <a:pt x="1865" y="631"/>
                    <a:pt x="1629" y="183"/>
                    <a:pt x="1180" y="41"/>
                  </a:cubicBezTo>
                  <a:cubicBezTo>
                    <a:pt x="1092" y="14"/>
                    <a:pt x="1004" y="0"/>
                    <a:pt x="91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5975" y="1005787"/>
              <a:ext cx="40212" cy="35581"/>
            </a:xfrm>
            <a:custGeom>
              <a:avLst/>
              <a:gdLst/>
              <a:ahLst/>
              <a:cxnLst/>
              <a:rect l="l" t="t" r="r" b="b"/>
              <a:pathLst>
                <a:path w="1841" h="1629" extrusionOk="0">
                  <a:moveTo>
                    <a:pt x="947" y="0"/>
                  </a:moveTo>
                  <a:cubicBezTo>
                    <a:pt x="585" y="0"/>
                    <a:pt x="259" y="219"/>
                    <a:pt x="142" y="550"/>
                  </a:cubicBezTo>
                  <a:cubicBezTo>
                    <a:pt x="1" y="998"/>
                    <a:pt x="237" y="1446"/>
                    <a:pt x="661" y="1588"/>
                  </a:cubicBezTo>
                  <a:cubicBezTo>
                    <a:pt x="750" y="1616"/>
                    <a:pt x="838" y="1629"/>
                    <a:pt x="924" y="1629"/>
                  </a:cubicBezTo>
                  <a:cubicBezTo>
                    <a:pt x="1274" y="1629"/>
                    <a:pt x="1586" y="1410"/>
                    <a:pt x="1699" y="1069"/>
                  </a:cubicBezTo>
                  <a:cubicBezTo>
                    <a:pt x="1841" y="620"/>
                    <a:pt x="1605" y="172"/>
                    <a:pt x="1180" y="30"/>
                  </a:cubicBezTo>
                  <a:cubicBezTo>
                    <a:pt x="1102" y="10"/>
                    <a:pt x="1024" y="0"/>
                    <a:pt x="94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729857" y="832030"/>
              <a:ext cx="22192" cy="19702"/>
            </a:xfrm>
            <a:custGeom>
              <a:avLst/>
              <a:gdLst/>
              <a:ahLst/>
              <a:cxnLst/>
              <a:rect l="l" t="t" r="r" b="b"/>
              <a:pathLst>
                <a:path w="1016" h="902" extrusionOk="0">
                  <a:moveTo>
                    <a:pt x="534" y="0"/>
                  </a:moveTo>
                  <a:cubicBezTo>
                    <a:pt x="330" y="0"/>
                    <a:pt x="132" y="115"/>
                    <a:pt x="71" y="317"/>
                  </a:cubicBezTo>
                  <a:cubicBezTo>
                    <a:pt x="1" y="553"/>
                    <a:pt x="142" y="789"/>
                    <a:pt x="378" y="883"/>
                  </a:cubicBezTo>
                  <a:cubicBezTo>
                    <a:pt x="419" y="896"/>
                    <a:pt x="461" y="902"/>
                    <a:pt x="501" y="902"/>
                  </a:cubicBezTo>
                  <a:cubicBezTo>
                    <a:pt x="692" y="902"/>
                    <a:pt x="867" y="771"/>
                    <a:pt x="944" y="577"/>
                  </a:cubicBezTo>
                  <a:cubicBezTo>
                    <a:pt x="1015" y="341"/>
                    <a:pt x="874" y="105"/>
                    <a:pt x="638" y="10"/>
                  </a:cubicBezTo>
                  <a:cubicBezTo>
                    <a:pt x="603" y="3"/>
                    <a:pt x="568" y="0"/>
                    <a:pt x="53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699452" y="1135925"/>
              <a:ext cx="22694" cy="19877"/>
            </a:xfrm>
            <a:custGeom>
              <a:avLst/>
              <a:gdLst/>
              <a:ahLst/>
              <a:cxnLst/>
              <a:rect l="l" t="t" r="r" b="b"/>
              <a:pathLst>
                <a:path w="1039" h="910" extrusionOk="0">
                  <a:moveTo>
                    <a:pt x="504" y="0"/>
                  </a:moveTo>
                  <a:cubicBezTo>
                    <a:pt x="301" y="0"/>
                    <a:pt x="134" y="131"/>
                    <a:pt x="95" y="325"/>
                  </a:cubicBezTo>
                  <a:cubicBezTo>
                    <a:pt x="1" y="561"/>
                    <a:pt x="142" y="797"/>
                    <a:pt x="378" y="892"/>
                  </a:cubicBezTo>
                  <a:cubicBezTo>
                    <a:pt x="419" y="904"/>
                    <a:pt x="461" y="910"/>
                    <a:pt x="501" y="910"/>
                  </a:cubicBezTo>
                  <a:cubicBezTo>
                    <a:pt x="692" y="910"/>
                    <a:pt x="866" y="779"/>
                    <a:pt x="944" y="585"/>
                  </a:cubicBezTo>
                  <a:cubicBezTo>
                    <a:pt x="1039" y="349"/>
                    <a:pt x="874" y="113"/>
                    <a:pt x="638" y="19"/>
                  </a:cubicBezTo>
                  <a:cubicBezTo>
                    <a:pt x="592" y="6"/>
                    <a:pt x="547" y="0"/>
                    <a:pt x="50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870042" y="1155823"/>
              <a:ext cx="22694" cy="19811"/>
            </a:xfrm>
            <a:custGeom>
              <a:avLst/>
              <a:gdLst/>
              <a:ahLst/>
              <a:cxnLst/>
              <a:rect l="l" t="t" r="r" b="b"/>
              <a:pathLst>
                <a:path w="1039" h="907" extrusionOk="0">
                  <a:moveTo>
                    <a:pt x="518" y="1"/>
                  </a:moveTo>
                  <a:cubicBezTo>
                    <a:pt x="322" y="1"/>
                    <a:pt x="133" y="141"/>
                    <a:pt x="95" y="311"/>
                  </a:cubicBezTo>
                  <a:cubicBezTo>
                    <a:pt x="1" y="570"/>
                    <a:pt x="142" y="783"/>
                    <a:pt x="378" y="877"/>
                  </a:cubicBezTo>
                  <a:cubicBezTo>
                    <a:pt x="429" y="897"/>
                    <a:pt x="479" y="907"/>
                    <a:pt x="528" y="907"/>
                  </a:cubicBezTo>
                  <a:cubicBezTo>
                    <a:pt x="708" y="907"/>
                    <a:pt x="870" y="780"/>
                    <a:pt x="944" y="594"/>
                  </a:cubicBezTo>
                  <a:cubicBezTo>
                    <a:pt x="1039" y="358"/>
                    <a:pt x="897" y="122"/>
                    <a:pt x="661" y="28"/>
                  </a:cubicBezTo>
                  <a:cubicBezTo>
                    <a:pt x="615" y="9"/>
                    <a:pt x="566" y="1"/>
                    <a:pt x="518"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506692" y="752479"/>
              <a:ext cx="22716" cy="20073"/>
            </a:xfrm>
            <a:custGeom>
              <a:avLst/>
              <a:gdLst/>
              <a:ahLst/>
              <a:cxnLst/>
              <a:rect l="l" t="t" r="r" b="b"/>
              <a:pathLst>
                <a:path w="1040" h="919" extrusionOk="0">
                  <a:moveTo>
                    <a:pt x="535" y="0"/>
                  </a:moveTo>
                  <a:cubicBezTo>
                    <a:pt x="334" y="0"/>
                    <a:pt x="134" y="131"/>
                    <a:pt x="95" y="325"/>
                  </a:cubicBezTo>
                  <a:cubicBezTo>
                    <a:pt x="1" y="561"/>
                    <a:pt x="142" y="797"/>
                    <a:pt x="378" y="892"/>
                  </a:cubicBezTo>
                  <a:cubicBezTo>
                    <a:pt x="425" y="910"/>
                    <a:pt x="471" y="919"/>
                    <a:pt x="516" y="919"/>
                  </a:cubicBezTo>
                  <a:cubicBezTo>
                    <a:pt x="701" y="919"/>
                    <a:pt x="869" y="775"/>
                    <a:pt x="945" y="585"/>
                  </a:cubicBezTo>
                  <a:cubicBezTo>
                    <a:pt x="1039" y="349"/>
                    <a:pt x="897" y="113"/>
                    <a:pt x="662" y="19"/>
                  </a:cubicBezTo>
                  <a:cubicBezTo>
                    <a:pt x="620" y="6"/>
                    <a:pt x="577" y="0"/>
                    <a:pt x="53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890137" y="1066334"/>
              <a:ext cx="22694" cy="19636"/>
            </a:xfrm>
            <a:custGeom>
              <a:avLst/>
              <a:gdLst/>
              <a:ahLst/>
              <a:cxnLst/>
              <a:rect l="l" t="t" r="r" b="b"/>
              <a:pathLst>
                <a:path w="1039" h="899" extrusionOk="0">
                  <a:moveTo>
                    <a:pt x="515" y="1"/>
                  </a:moveTo>
                  <a:cubicBezTo>
                    <a:pt x="324" y="1"/>
                    <a:pt x="154" y="131"/>
                    <a:pt x="95" y="326"/>
                  </a:cubicBezTo>
                  <a:cubicBezTo>
                    <a:pt x="1" y="562"/>
                    <a:pt x="142" y="798"/>
                    <a:pt x="378" y="869"/>
                  </a:cubicBezTo>
                  <a:cubicBezTo>
                    <a:pt x="429" y="889"/>
                    <a:pt x="479" y="898"/>
                    <a:pt x="528" y="898"/>
                  </a:cubicBezTo>
                  <a:cubicBezTo>
                    <a:pt x="709" y="898"/>
                    <a:pt x="870" y="771"/>
                    <a:pt x="945" y="585"/>
                  </a:cubicBezTo>
                  <a:cubicBezTo>
                    <a:pt x="1039" y="349"/>
                    <a:pt x="874" y="114"/>
                    <a:pt x="638" y="19"/>
                  </a:cubicBezTo>
                  <a:cubicBezTo>
                    <a:pt x="597" y="7"/>
                    <a:pt x="555" y="1"/>
                    <a:pt x="51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672127" y="717444"/>
              <a:ext cx="55174" cy="48709"/>
            </a:xfrm>
            <a:custGeom>
              <a:avLst/>
              <a:gdLst/>
              <a:ahLst/>
              <a:cxnLst/>
              <a:rect l="l" t="t" r="r" b="b"/>
              <a:pathLst>
                <a:path w="2526" h="2230" extrusionOk="0">
                  <a:moveTo>
                    <a:pt x="1252" y="1"/>
                  </a:moveTo>
                  <a:cubicBezTo>
                    <a:pt x="803" y="1"/>
                    <a:pt x="382" y="305"/>
                    <a:pt x="213" y="773"/>
                  </a:cubicBezTo>
                  <a:cubicBezTo>
                    <a:pt x="1" y="1363"/>
                    <a:pt x="331" y="2000"/>
                    <a:pt x="921" y="2165"/>
                  </a:cubicBezTo>
                  <a:cubicBezTo>
                    <a:pt x="1043" y="2209"/>
                    <a:pt x="1166" y="2230"/>
                    <a:pt x="1286" y="2230"/>
                  </a:cubicBezTo>
                  <a:cubicBezTo>
                    <a:pt x="1747" y="2230"/>
                    <a:pt x="2164" y="1925"/>
                    <a:pt x="2313" y="1457"/>
                  </a:cubicBezTo>
                  <a:cubicBezTo>
                    <a:pt x="2526" y="868"/>
                    <a:pt x="2195" y="254"/>
                    <a:pt x="1605" y="65"/>
                  </a:cubicBezTo>
                  <a:cubicBezTo>
                    <a:pt x="1488" y="21"/>
                    <a:pt x="1369" y="1"/>
                    <a:pt x="125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225"/>
        <p:cNvGrpSpPr/>
        <p:nvPr/>
      </p:nvGrpSpPr>
      <p:grpSpPr>
        <a:xfrm>
          <a:off x="0" y="0"/>
          <a:ext cx="0" cy="0"/>
          <a:chOff x="0" y="0"/>
          <a:chExt cx="0" cy="0"/>
        </a:xfrm>
      </p:grpSpPr>
      <p:sp>
        <p:nvSpPr>
          <p:cNvPr id="2226" name="Google Shape;2226;p24"/>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24"/>
          <p:cNvGrpSpPr/>
          <p:nvPr/>
        </p:nvGrpSpPr>
        <p:grpSpPr>
          <a:xfrm rot="10800000" flipH="1">
            <a:off x="950402" y="4503614"/>
            <a:ext cx="1417389" cy="1863608"/>
            <a:chOff x="834675" y="1717750"/>
            <a:chExt cx="1654475" cy="2177875"/>
          </a:xfrm>
        </p:grpSpPr>
        <p:sp>
          <p:nvSpPr>
            <p:cNvPr id="2228" name="Google Shape;2228;p2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24"/>
          <p:cNvGrpSpPr/>
          <p:nvPr/>
        </p:nvGrpSpPr>
        <p:grpSpPr>
          <a:xfrm flipH="1">
            <a:off x="8007577" y="3936497"/>
            <a:ext cx="1575872" cy="1569849"/>
            <a:chOff x="4107225" y="2705850"/>
            <a:chExt cx="595275" cy="593000"/>
          </a:xfrm>
        </p:grpSpPr>
        <p:sp>
          <p:nvSpPr>
            <p:cNvPr id="2309" name="Google Shape;2309;p2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24"/>
          <p:cNvGrpSpPr/>
          <p:nvPr/>
        </p:nvGrpSpPr>
        <p:grpSpPr>
          <a:xfrm rot="1185266">
            <a:off x="-2155" y="-49054"/>
            <a:ext cx="1398814" cy="1944645"/>
            <a:chOff x="1023912" y="448956"/>
            <a:chExt cx="1281259" cy="1252405"/>
          </a:xfrm>
        </p:grpSpPr>
        <p:sp>
          <p:nvSpPr>
            <p:cNvPr id="2320" name="Google Shape;2320;p24"/>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24"/>
          <p:cNvGrpSpPr/>
          <p:nvPr/>
        </p:nvGrpSpPr>
        <p:grpSpPr>
          <a:xfrm rot="9416188" flipH="1">
            <a:off x="-371823" y="169634"/>
            <a:ext cx="1736110" cy="735918"/>
            <a:chOff x="1991294" y="1417190"/>
            <a:chExt cx="941608" cy="382965"/>
          </a:xfrm>
        </p:grpSpPr>
        <p:sp>
          <p:nvSpPr>
            <p:cNvPr id="2330" name="Google Shape;2330;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24"/>
          <p:cNvGrpSpPr/>
          <p:nvPr/>
        </p:nvGrpSpPr>
        <p:grpSpPr>
          <a:xfrm rot="-7130273" flipH="1">
            <a:off x="7739087" y="105764"/>
            <a:ext cx="1736087" cy="735881"/>
            <a:chOff x="1991294" y="1417190"/>
            <a:chExt cx="941608" cy="382965"/>
          </a:xfrm>
        </p:grpSpPr>
        <p:sp>
          <p:nvSpPr>
            <p:cNvPr id="2344" name="Google Shape;2344;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24"/>
          <p:cNvSpPr txBox="1">
            <a:spLocks noGrp="1"/>
          </p:cNvSpPr>
          <p:nvPr>
            <p:ph type="subTitle" idx="1"/>
          </p:nvPr>
        </p:nvSpPr>
        <p:spPr>
          <a:xfrm>
            <a:off x="1089200" y="2751200"/>
            <a:ext cx="25167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8" name="Google Shape;2358;p24"/>
          <p:cNvSpPr txBox="1">
            <a:spLocks noGrp="1"/>
          </p:cNvSpPr>
          <p:nvPr>
            <p:ph type="title"/>
          </p:nvPr>
        </p:nvSpPr>
        <p:spPr>
          <a:xfrm>
            <a:off x="1089200" y="1325700"/>
            <a:ext cx="25167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2359"/>
        <p:cNvGrpSpPr/>
        <p:nvPr/>
      </p:nvGrpSpPr>
      <p:grpSpPr>
        <a:xfrm>
          <a:off x="0" y="0"/>
          <a:ext cx="0" cy="0"/>
          <a:chOff x="0" y="0"/>
          <a:chExt cx="0" cy="0"/>
        </a:xfrm>
      </p:grpSpPr>
      <p:grpSp>
        <p:nvGrpSpPr>
          <p:cNvPr id="2360" name="Google Shape;2360;p25"/>
          <p:cNvGrpSpPr/>
          <p:nvPr/>
        </p:nvGrpSpPr>
        <p:grpSpPr>
          <a:xfrm>
            <a:off x="7399522" y="-355847"/>
            <a:ext cx="1797663" cy="1861911"/>
            <a:chOff x="8292599" y="-202380"/>
            <a:chExt cx="2113406" cy="2188938"/>
          </a:xfrm>
        </p:grpSpPr>
        <p:sp>
          <p:nvSpPr>
            <p:cNvPr id="2361" name="Google Shape;2361;p25"/>
            <p:cNvSpPr/>
            <p:nvPr/>
          </p:nvSpPr>
          <p:spPr>
            <a:xfrm>
              <a:off x="8678300" y="4815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5"/>
            <p:cNvSpPr/>
            <p:nvPr/>
          </p:nvSpPr>
          <p:spPr>
            <a:xfrm>
              <a:off x="8292599" y="-20238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5"/>
            <p:cNvSpPr/>
            <p:nvPr/>
          </p:nvSpPr>
          <p:spPr>
            <a:xfrm>
              <a:off x="8396810" y="2442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25"/>
            <p:cNvGrpSpPr/>
            <p:nvPr/>
          </p:nvGrpSpPr>
          <p:grpSpPr>
            <a:xfrm>
              <a:off x="8717910" y="200948"/>
              <a:ext cx="1262791" cy="535270"/>
              <a:chOff x="1991294" y="1417190"/>
              <a:chExt cx="941608" cy="382965"/>
            </a:xfrm>
          </p:grpSpPr>
          <p:sp>
            <p:nvSpPr>
              <p:cNvPr id="2365" name="Google Shape;2365;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8" name="Google Shape;2378;p25"/>
          <p:cNvSpPr/>
          <p:nvPr/>
        </p:nvSpPr>
        <p:spPr>
          <a:xfrm>
            <a:off x="-219505" y="388480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25"/>
          <p:cNvGrpSpPr/>
          <p:nvPr/>
        </p:nvGrpSpPr>
        <p:grpSpPr>
          <a:xfrm rot="-5400000">
            <a:off x="-47319" y="3454583"/>
            <a:ext cx="1454785" cy="616650"/>
            <a:chOff x="1991294" y="1417190"/>
            <a:chExt cx="941608" cy="382965"/>
          </a:xfrm>
        </p:grpSpPr>
        <p:sp>
          <p:nvSpPr>
            <p:cNvPr id="2380" name="Google Shape;2380;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25"/>
          <p:cNvGrpSpPr/>
          <p:nvPr/>
        </p:nvGrpSpPr>
        <p:grpSpPr>
          <a:xfrm rot="5400000" flipH="1">
            <a:off x="-754759" y="3385362"/>
            <a:ext cx="2465715" cy="1395181"/>
            <a:chOff x="872390" y="3607993"/>
            <a:chExt cx="1825509" cy="1032932"/>
          </a:xfrm>
        </p:grpSpPr>
        <p:sp>
          <p:nvSpPr>
            <p:cNvPr id="2394" name="Google Shape;2394;p2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25"/>
          <p:cNvSpPr txBox="1">
            <a:spLocks noGrp="1"/>
          </p:cNvSpPr>
          <p:nvPr>
            <p:ph type="subTitle" idx="1"/>
          </p:nvPr>
        </p:nvSpPr>
        <p:spPr>
          <a:xfrm flipH="1">
            <a:off x="5523475" y="3001900"/>
            <a:ext cx="26634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3" name="Google Shape;2413;p25"/>
          <p:cNvSpPr txBox="1">
            <a:spLocks noGrp="1"/>
          </p:cNvSpPr>
          <p:nvPr>
            <p:ph type="title"/>
          </p:nvPr>
        </p:nvSpPr>
        <p:spPr>
          <a:xfrm flipH="1">
            <a:off x="5228575" y="966800"/>
            <a:ext cx="2958300" cy="165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TITLE_ONLY_2_1">
    <p:spTree>
      <p:nvGrpSpPr>
        <p:cNvPr id="1" name="Shape 2523"/>
        <p:cNvGrpSpPr/>
        <p:nvPr/>
      </p:nvGrpSpPr>
      <p:grpSpPr>
        <a:xfrm>
          <a:off x="0" y="0"/>
          <a:ext cx="0" cy="0"/>
          <a:chOff x="0" y="0"/>
          <a:chExt cx="0" cy="0"/>
        </a:xfrm>
      </p:grpSpPr>
      <p:sp>
        <p:nvSpPr>
          <p:cNvPr id="2524" name="Google Shape;2524;p27"/>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27"/>
          <p:cNvGrpSpPr/>
          <p:nvPr/>
        </p:nvGrpSpPr>
        <p:grpSpPr>
          <a:xfrm rot="-3428604" flipH="1">
            <a:off x="8044123" y="3331294"/>
            <a:ext cx="1736082" cy="735927"/>
            <a:chOff x="1991294" y="1417190"/>
            <a:chExt cx="941608" cy="382965"/>
          </a:xfrm>
        </p:grpSpPr>
        <p:sp>
          <p:nvSpPr>
            <p:cNvPr id="2527" name="Google Shape;2527;p2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7"/>
          <p:cNvGrpSpPr/>
          <p:nvPr/>
        </p:nvGrpSpPr>
        <p:grpSpPr>
          <a:xfrm rot="5400000" flipH="1">
            <a:off x="-507937" y="3934615"/>
            <a:ext cx="1913863" cy="1082926"/>
            <a:chOff x="872390" y="3607993"/>
            <a:chExt cx="1825509" cy="1032932"/>
          </a:xfrm>
        </p:grpSpPr>
        <p:sp>
          <p:nvSpPr>
            <p:cNvPr id="2541" name="Google Shape;2541;p2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27"/>
          <p:cNvSpPr txBox="1">
            <a:spLocks noGrp="1"/>
          </p:cNvSpPr>
          <p:nvPr>
            <p:ph type="title"/>
          </p:nvPr>
        </p:nvSpPr>
        <p:spPr>
          <a:xfrm>
            <a:off x="5700300" y="850000"/>
            <a:ext cx="2723700" cy="168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0" name="Google Shape;2560;p27"/>
          <p:cNvSpPr txBox="1">
            <a:spLocks noGrp="1"/>
          </p:cNvSpPr>
          <p:nvPr>
            <p:ph type="subTitle" idx="1"/>
          </p:nvPr>
        </p:nvSpPr>
        <p:spPr>
          <a:xfrm>
            <a:off x="5700300" y="2468325"/>
            <a:ext cx="2701500" cy="148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Arial"/>
              <a:buAutoNum type="arabicPeriod"/>
              <a:defRPr/>
            </a:lvl1pPr>
            <a:lvl2pPr lvl="1" rtl="0">
              <a:spcBef>
                <a:spcPts val="0"/>
              </a:spcBef>
              <a:spcAft>
                <a:spcPts val="0"/>
              </a:spcAft>
              <a:buClr>
                <a:srgbClr val="000000"/>
              </a:buClr>
              <a:buSzPts val="1400"/>
              <a:buFont typeface="Arial"/>
              <a:buAutoNum type="alphaLcPeriod"/>
              <a:defRPr/>
            </a:lvl2pPr>
            <a:lvl3pPr lvl="2" rtl="0">
              <a:spcBef>
                <a:spcPts val="0"/>
              </a:spcBef>
              <a:spcAft>
                <a:spcPts val="0"/>
              </a:spcAft>
              <a:buClr>
                <a:srgbClr val="000000"/>
              </a:buClr>
              <a:buSzPts val="1400"/>
              <a:buFont typeface="Arial"/>
              <a:buAutoNum type="romanLcPeriod"/>
              <a:defRPr/>
            </a:lvl3pPr>
            <a:lvl4pPr lvl="3" rtl="0">
              <a:spcBef>
                <a:spcPts val="0"/>
              </a:spcBef>
              <a:spcAft>
                <a:spcPts val="0"/>
              </a:spcAft>
              <a:buClr>
                <a:srgbClr val="000000"/>
              </a:buClr>
              <a:buSzPts val="1400"/>
              <a:buFont typeface="Arial"/>
              <a:buAutoNum type="arabicPeriod"/>
              <a:defRPr/>
            </a:lvl4pPr>
            <a:lvl5pPr lvl="4" rtl="0">
              <a:spcBef>
                <a:spcPts val="0"/>
              </a:spcBef>
              <a:spcAft>
                <a:spcPts val="0"/>
              </a:spcAft>
              <a:buClr>
                <a:srgbClr val="000000"/>
              </a:buClr>
              <a:buSzPts val="1400"/>
              <a:buFont typeface="Arial"/>
              <a:buAutoNum type="alphaLcPeriod"/>
              <a:defRPr/>
            </a:lvl5pPr>
            <a:lvl6pPr lvl="5" rtl="0">
              <a:spcBef>
                <a:spcPts val="0"/>
              </a:spcBef>
              <a:spcAft>
                <a:spcPts val="0"/>
              </a:spcAft>
              <a:buClr>
                <a:srgbClr val="000000"/>
              </a:buClr>
              <a:buSzPts val="1400"/>
              <a:buFont typeface="Arial"/>
              <a:buAutoNum type="romanLcPeriod"/>
              <a:defRPr/>
            </a:lvl6pPr>
            <a:lvl7pPr lvl="6" rtl="0">
              <a:spcBef>
                <a:spcPts val="0"/>
              </a:spcBef>
              <a:spcAft>
                <a:spcPts val="0"/>
              </a:spcAft>
              <a:buClr>
                <a:srgbClr val="000000"/>
              </a:buClr>
              <a:buSzPts val="1400"/>
              <a:buFont typeface="Arial"/>
              <a:buAutoNum type="arabicPeriod"/>
              <a:defRPr/>
            </a:lvl7pPr>
            <a:lvl8pPr lvl="7" rtl="0">
              <a:spcBef>
                <a:spcPts val="0"/>
              </a:spcBef>
              <a:spcAft>
                <a:spcPts val="0"/>
              </a:spcAft>
              <a:buClr>
                <a:srgbClr val="000000"/>
              </a:buClr>
              <a:buSzPts val="1400"/>
              <a:buFont typeface="Arial"/>
              <a:buAutoNum type="alphaLcPeriod"/>
              <a:defRPr/>
            </a:lvl8pPr>
            <a:lvl9pPr lvl="8" rtl="0">
              <a:spcBef>
                <a:spcPts val="0"/>
              </a:spcBef>
              <a:spcAft>
                <a:spcPts val="0"/>
              </a:spcAft>
              <a:buClr>
                <a:srgbClr val="000000"/>
              </a:buClr>
              <a:buSzPts val="1400"/>
              <a:buFont typeface="Arial"/>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23"/>
        <p:cNvGrpSpPr/>
        <p:nvPr/>
      </p:nvGrpSpPr>
      <p:grpSpPr>
        <a:xfrm>
          <a:off x="0" y="0"/>
          <a:ext cx="0" cy="0"/>
          <a:chOff x="0" y="0"/>
          <a:chExt cx="0" cy="0"/>
        </a:xfrm>
      </p:grpSpPr>
      <p:sp>
        <p:nvSpPr>
          <p:cNvPr id="2824" name="Google Shape;2824;p30"/>
          <p:cNvSpPr txBox="1">
            <a:spLocks noGrp="1"/>
          </p:cNvSpPr>
          <p:nvPr>
            <p:ph type="subTitle" idx="1"/>
          </p:nvPr>
        </p:nvSpPr>
        <p:spPr>
          <a:xfrm>
            <a:off x="715100" y="1316772"/>
            <a:ext cx="39228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5" name="Google Shape;2825;p30"/>
          <p:cNvSpPr txBox="1">
            <a:spLocks noGrp="1"/>
          </p:cNvSpPr>
          <p:nvPr>
            <p:ph type="subTitle" idx="2"/>
          </p:nvPr>
        </p:nvSpPr>
        <p:spPr>
          <a:xfrm>
            <a:off x="4509299" y="1323945"/>
            <a:ext cx="39213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6" name="Google Shape;2826;p3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7" name="Google Shape;2827;p30"/>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30"/>
          <p:cNvGrpSpPr/>
          <p:nvPr/>
        </p:nvGrpSpPr>
        <p:grpSpPr>
          <a:xfrm rot="10800000" flipH="1">
            <a:off x="950402" y="4503614"/>
            <a:ext cx="1417389" cy="1863608"/>
            <a:chOff x="834675" y="1717750"/>
            <a:chExt cx="1654475" cy="2177875"/>
          </a:xfrm>
        </p:grpSpPr>
        <p:sp>
          <p:nvSpPr>
            <p:cNvPr id="2829" name="Google Shape;2829;p3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30"/>
          <p:cNvGrpSpPr/>
          <p:nvPr/>
        </p:nvGrpSpPr>
        <p:grpSpPr>
          <a:xfrm flipH="1">
            <a:off x="8007577" y="3936497"/>
            <a:ext cx="1575872" cy="1569849"/>
            <a:chOff x="4107225" y="2705850"/>
            <a:chExt cx="595275" cy="593000"/>
          </a:xfrm>
        </p:grpSpPr>
        <p:sp>
          <p:nvSpPr>
            <p:cNvPr id="2910" name="Google Shape;2910;p3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30"/>
          <p:cNvGrpSpPr/>
          <p:nvPr/>
        </p:nvGrpSpPr>
        <p:grpSpPr>
          <a:xfrm rot="1185266">
            <a:off x="-2155" y="-49054"/>
            <a:ext cx="1398814" cy="1944645"/>
            <a:chOff x="1023912" y="448956"/>
            <a:chExt cx="1281259" cy="1252405"/>
          </a:xfrm>
        </p:grpSpPr>
        <p:sp>
          <p:nvSpPr>
            <p:cNvPr id="2921" name="Google Shape;2921;p3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30"/>
          <p:cNvGrpSpPr/>
          <p:nvPr/>
        </p:nvGrpSpPr>
        <p:grpSpPr>
          <a:xfrm rot="9416188" flipH="1">
            <a:off x="-371823" y="169634"/>
            <a:ext cx="1736110" cy="735918"/>
            <a:chOff x="1991294" y="1417190"/>
            <a:chExt cx="941608" cy="382965"/>
          </a:xfrm>
        </p:grpSpPr>
        <p:sp>
          <p:nvSpPr>
            <p:cNvPr id="2931" name="Google Shape;2931;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30"/>
          <p:cNvGrpSpPr/>
          <p:nvPr/>
        </p:nvGrpSpPr>
        <p:grpSpPr>
          <a:xfrm rot="-7130273" flipH="1">
            <a:off x="7739087" y="105764"/>
            <a:ext cx="1736087" cy="735881"/>
            <a:chOff x="1991294" y="1417190"/>
            <a:chExt cx="941608" cy="382965"/>
          </a:xfrm>
        </p:grpSpPr>
        <p:sp>
          <p:nvSpPr>
            <p:cNvPr id="2945" name="Google Shape;2945;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30"/>
        <p:cNvGrpSpPr/>
        <p:nvPr/>
      </p:nvGrpSpPr>
      <p:grpSpPr>
        <a:xfrm>
          <a:off x="0" y="0"/>
          <a:ext cx="0" cy="0"/>
          <a:chOff x="0" y="0"/>
          <a:chExt cx="0" cy="0"/>
        </a:xfrm>
      </p:grpSpPr>
      <p:grpSp>
        <p:nvGrpSpPr>
          <p:cNvPr id="3131" name="Google Shape;3131;p33"/>
          <p:cNvGrpSpPr/>
          <p:nvPr/>
        </p:nvGrpSpPr>
        <p:grpSpPr>
          <a:xfrm flipH="1">
            <a:off x="-906336" y="4229509"/>
            <a:ext cx="1575872" cy="1569849"/>
            <a:chOff x="4107225" y="2705850"/>
            <a:chExt cx="595275" cy="593000"/>
          </a:xfrm>
        </p:grpSpPr>
        <p:sp>
          <p:nvSpPr>
            <p:cNvPr id="3132" name="Google Shape;3132;p3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3"/>
          <p:cNvGrpSpPr/>
          <p:nvPr/>
        </p:nvGrpSpPr>
        <p:grpSpPr>
          <a:xfrm rot="-6783812" flipH="1">
            <a:off x="-877136" y="3801459"/>
            <a:ext cx="1736110" cy="735918"/>
            <a:chOff x="1991294" y="1417190"/>
            <a:chExt cx="941608" cy="382965"/>
          </a:xfrm>
        </p:grpSpPr>
        <p:sp>
          <p:nvSpPr>
            <p:cNvPr id="3143" name="Google Shape;3143;p3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33"/>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3"/>
          <p:cNvSpPr/>
          <p:nvPr/>
        </p:nvSpPr>
        <p:spPr>
          <a:xfrm rot="-6142569">
            <a:off x="-1293916" y="-352253"/>
            <a:ext cx="2600943" cy="2353032"/>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8" name="Google Shape;3158;p33"/>
          <p:cNvGrpSpPr/>
          <p:nvPr/>
        </p:nvGrpSpPr>
        <p:grpSpPr>
          <a:xfrm flipH="1">
            <a:off x="-6" y="-6"/>
            <a:ext cx="1210664" cy="1622854"/>
            <a:chOff x="3852319" y="364994"/>
            <a:chExt cx="1210664" cy="1622854"/>
          </a:xfrm>
        </p:grpSpPr>
        <p:sp>
          <p:nvSpPr>
            <p:cNvPr id="3159" name="Google Shape;3159;p3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33"/>
          <p:cNvSpPr/>
          <p:nvPr/>
        </p:nvSpPr>
        <p:spPr>
          <a:xfrm rot="-1932669" flipH="1">
            <a:off x="8109548" y="3447832"/>
            <a:ext cx="2084656" cy="210409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33"/>
          <p:cNvGrpSpPr/>
          <p:nvPr/>
        </p:nvGrpSpPr>
        <p:grpSpPr>
          <a:xfrm>
            <a:off x="8519197" y="2346673"/>
            <a:ext cx="1417389" cy="1863608"/>
            <a:chOff x="834675" y="1717750"/>
            <a:chExt cx="1654475" cy="2177875"/>
          </a:xfrm>
        </p:grpSpPr>
        <p:sp>
          <p:nvSpPr>
            <p:cNvPr id="3179" name="Google Shape;3179;p33"/>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3"/>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3"/>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3"/>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3"/>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3"/>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3"/>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3"/>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3"/>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3"/>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3"/>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3"/>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3"/>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3"/>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3"/>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3"/>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3"/>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3"/>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3"/>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3"/>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3"/>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3"/>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3"/>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3"/>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3"/>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3"/>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3"/>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3"/>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3"/>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3"/>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3"/>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3"/>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3"/>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3"/>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3"/>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3"/>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33"/>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0" name="Google Shape;3260;p33"/>
          <p:cNvSpPr txBox="1">
            <a:spLocks noGrp="1"/>
          </p:cNvSpPr>
          <p:nvPr>
            <p:ph type="subTitle" idx="1"/>
          </p:nvPr>
        </p:nvSpPr>
        <p:spPr>
          <a:xfrm>
            <a:off x="1195875" y="22693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1" name="Google Shape;3261;p33"/>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2" name="Google Shape;3262;p33"/>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3" name="Google Shape;3263;p33"/>
          <p:cNvSpPr txBox="1">
            <a:spLocks noGrp="1"/>
          </p:cNvSpPr>
          <p:nvPr>
            <p:ph type="title" idx="4"/>
          </p:nvPr>
        </p:nvSpPr>
        <p:spPr>
          <a:xfrm>
            <a:off x="1195875" y="34210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4" name="Google Shape;3264;p33"/>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5" name="Google Shape;3265;p33"/>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6" name="Google Shape;3266;p33"/>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7" name="Google Shape;3267;p33"/>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68"/>
        <p:cNvGrpSpPr/>
        <p:nvPr/>
      </p:nvGrpSpPr>
      <p:grpSpPr>
        <a:xfrm>
          <a:off x="0" y="0"/>
          <a:ext cx="0" cy="0"/>
          <a:chOff x="0" y="0"/>
          <a:chExt cx="0" cy="0"/>
        </a:xfrm>
      </p:grpSpPr>
      <p:grpSp>
        <p:nvGrpSpPr>
          <p:cNvPr id="3269" name="Google Shape;3269;p34"/>
          <p:cNvGrpSpPr/>
          <p:nvPr/>
        </p:nvGrpSpPr>
        <p:grpSpPr>
          <a:xfrm rot="-4823507">
            <a:off x="-613888" y="3547054"/>
            <a:ext cx="1685403" cy="795678"/>
            <a:chOff x="872390" y="3607993"/>
            <a:chExt cx="1825509" cy="1032932"/>
          </a:xfrm>
        </p:grpSpPr>
        <p:sp>
          <p:nvSpPr>
            <p:cNvPr id="3270" name="Google Shape;3270;p34"/>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4"/>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4"/>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4"/>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4"/>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4"/>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4"/>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4"/>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4"/>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4"/>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4"/>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4"/>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4"/>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4"/>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4"/>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4"/>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4"/>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4"/>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34"/>
          <p:cNvSpPr/>
          <p:nvPr/>
        </p:nvSpPr>
        <p:spPr>
          <a:xfrm rot="-8686619">
            <a:off x="-902987" y="-12755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4"/>
          <p:cNvSpPr/>
          <p:nvPr/>
        </p:nvSpPr>
        <p:spPr>
          <a:xfrm flipH="1">
            <a:off x="8085336" y="4038052"/>
            <a:ext cx="1644023" cy="1659353"/>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34"/>
          <p:cNvGrpSpPr/>
          <p:nvPr/>
        </p:nvGrpSpPr>
        <p:grpSpPr>
          <a:xfrm rot="10800000">
            <a:off x="8555833" y="238489"/>
            <a:ext cx="1417389" cy="1863608"/>
            <a:chOff x="834675" y="1717750"/>
            <a:chExt cx="1654475" cy="2177875"/>
          </a:xfrm>
        </p:grpSpPr>
        <p:sp>
          <p:nvSpPr>
            <p:cNvPr id="3291" name="Google Shape;3291;p3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34"/>
          <p:cNvGrpSpPr/>
          <p:nvPr/>
        </p:nvGrpSpPr>
        <p:grpSpPr>
          <a:xfrm>
            <a:off x="7932857" y="4594731"/>
            <a:ext cx="1242696" cy="1237947"/>
            <a:chOff x="4107225" y="2705850"/>
            <a:chExt cx="595275" cy="593000"/>
          </a:xfrm>
        </p:grpSpPr>
        <p:sp>
          <p:nvSpPr>
            <p:cNvPr id="3372" name="Google Shape;3372;p3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34"/>
          <p:cNvSpPr txBox="1">
            <a:spLocks noGrp="1"/>
          </p:cNvSpPr>
          <p:nvPr>
            <p:ph type="title"/>
          </p:nvPr>
        </p:nvSpPr>
        <p:spPr>
          <a:xfrm>
            <a:off x="72000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3" name="Google Shape;3383;p34"/>
          <p:cNvSpPr txBox="1">
            <a:spLocks noGrp="1"/>
          </p:cNvSpPr>
          <p:nvPr>
            <p:ph type="subTitle" idx="1"/>
          </p:nvPr>
        </p:nvSpPr>
        <p:spPr>
          <a:xfrm>
            <a:off x="720000"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4" name="Google Shape;3384;p34"/>
          <p:cNvSpPr txBox="1">
            <a:spLocks noGrp="1"/>
          </p:cNvSpPr>
          <p:nvPr>
            <p:ph type="title" idx="2"/>
          </p:nvPr>
        </p:nvSpPr>
        <p:spPr>
          <a:xfrm>
            <a:off x="3419271"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5" name="Google Shape;3385;p34"/>
          <p:cNvSpPr txBox="1">
            <a:spLocks noGrp="1"/>
          </p:cNvSpPr>
          <p:nvPr>
            <p:ph type="subTitle" idx="3"/>
          </p:nvPr>
        </p:nvSpPr>
        <p:spPr>
          <a:xfrm>
            <a:off x="3419271"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6" name="Google Shape;3386;p34"/>
          <p:cNvSpPr txBox="1">
            <a:spLocks noGrp="1"/>
          </p:cNvSpPr>
          <p:nvPr>
            <p:ph type="title" idx="4"/>
          </p:nvPr>
        </p:nvSpPr>
        <p:spPr>
          <a:xfrm>
            <a:off x="720000"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7" name="Google Shape;3387;p34"/>
          <p:cNvSpPr txBox="1">
            <a:spLocks noGrp="1"/>
          </p:cNvSpPr>
          <p:nvPr>
            <p:ph type="subTitle" idx="5"/>
          </p:nvPr>
        </p:nvSpPr>
        <p:spPr>
          <a:xfrm>
            <a:off x="720000"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8" name="Google Shape;3388;p34"/>
          <p:cNvSpPr txBox="1">
            <a:spLocks noGrp="1"/>
          </p:cNvSpPr>
          <p:nvPr>
            <p:ph type="title" idx="6"/>
          </p:nvPr>
        </p:nvSpPr>
        <p:spPr>
          <a:xfrm>
            <a:off x="3419271"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9" name="Google Shape;3389;p34"/>
          <p:cNvSpPr txBox="1">
            <a:spLocks noGrp="1"/>
          </p:cNvSpPr>
          <p:nvPr>
            <p:ph type="subTitle" idx="7"/>
          </p:nvPr>
        </p:nvSpPr>
        <p:spPr>
          <a:xfrm>
            <a:off x="3419271"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0" name="Google Shape;3390;p34"/>
          <p:cNvSpPr txBox="1">
            <a:spLocks noGrp="1"/>
          </p:cNvSpPr>
          <p:nvPr>
            <p:ph type="title" idx="8"/>
          </p:nvPr>
        </p:nvSpPr>
        <p:spPr>
          <a:xfrm>
            <a:off x="611855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1" name="Google Shape;3391;p34"/>
          <p:cNvSpPr txBox="1">
            <a:spLocks noGrp="1"/>
          </p:cNvSpPr>
          <p:nvPr>
            <p:ph type="subTitle" idx="9"/>
          </p:nvPr>
        </p:nvSpPr>
        <p:spPr>
          <a:xfrm>
            <a:off x="6118549"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2" name="Google Shape;3392;p34"/>
          <p:cNvSpPr txBox="1">
            <a:spLocks noGrp="1"/>
          </p:cNvSpPr>
          <p:nvPr>
            <p:ph type="title" idx="13"/>
          </p:nvPr>
        </p:nvSpPr>
        <p:spPr>
          <a:xfrm>
            <a:off x="6118549"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3" name="Google Shape;3393;p34"/>
          <p:cNvSpPr txBox="1">
            <a:spLocks noGrp="1"/>
          </p:cNvSpPr>
          <p:nvPr>
            <p:ph type="subTitle" idx="14"/>
          </p:nvPr>
        </p:nvSpPr>
        <p:spPr>
          <a:xfrm>
            <a:off x="6118549"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4" name="Google Shape;3394;p34"/>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3">
    <p:spTree>
      <p:nvGrpSpPr>
        <p:cNvPr id="1" name="Shape 4126"/>
        <p:cNvGrpSpPr/>
        <p:nvPr/>
      </p:nvGrpSpPr>
      <p:grpSpPr>
        <a:xfrm>
          <a:off x="0" y="0"/>
          <a:ext cx="0" cy="0"/>
          <a:chOff x="0" y="0"/>
          <a:chExt cx="0" cy="0"/>
        </a:xfrm>
      </p:grpSpPr>
      <p:sp>
        <p:nvSpPr>
          <p:cNvPr id="4127" name="Google Shape;4127;p40"/>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40"/>
          <p:cNvGrpSpPr/>
          <p:nvPr/>
        </p:nvGrpSpPr>
        <p:grpSpPr>
          <a:xfrm>
            <a:off x="7864592" y="3062245"/>
            <a:ext cx="1417389" cy="1863608"/>
            <a:chOff x="834675" y="1717750"/>
            <a:chExt cx="1654475" cy="2177875"/>
          </a:xfrm>
        </p:grpSpPr>
        <p:sp>
          <p:nvSpPr>
            <p:cNvPr id="4129" name="Google Shape;4129;p4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40"/>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40"/>
          <p:cNvGrpSpPr/>
          <p:nvPr/>
        </p:nvGrpSpPr>
        <p:grpSpPr>
          <a:xfrm rot="-5953549">
            <a:off x="-307659" y="3458006"/>
            <a:ext cx="2188434" cy="1238287"/>
            <a:chOff x="872390" y="3607993"/>
            <a:chExt cx="1825509" cy="1032932"/>
          </a:xfrm>
        </p:grpSpPr>
        <p:sp>
          <p:nvSpPr>
            <p:cNvPr id="4212" name="Google Shape;4212;p40"/>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860951" y="-617155"/>
            <a:ext cx="2113406" cy="2188938"/>
            <a:chOff x="-1082951" y="-323355"/>
            <a:chExt cx="2113406" cy="2188938"/>
          </a:xfrm>
        </p:grpSpPr>
        <p:sp>
          <p:nvSpPr>
            <p:cNvPr id="4231" name="Google Shape;4231;p40"/>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40"/>
            <p:cNvGrpSpPr/>
            <p:nvPr/>
          </p:nvGrpSpPr>
          <p:grpSpPr>
            <a:xfrm>
              <a:off x="-657640" y="79973"/>
              <a:ext cx="1262791" cy="535270"/>
              <a:chOff x="1991294" y="1417190"/>
              <a:chExt cx="941608" cy="382965"/>
            </a:xfrm>
          </p:grpSpPr>
          <p:sp>
            <p:nvSpPr>
              <p:cNvPr id="4235" name="Google Shape;4235;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40"/>
          <p:cNvGrpSpPr/>
          <p:nvPr/>
        </p:nvGrpSpPr>
        <p:grpSpPr>
          <a:xfrm rot="1383812">
            <a:off x="7687164" y="323280"/>
            <a:ext cx="1736110" cy="735918"/>
            <a:chOff x="1991294" y="1417190"/>
            <a:chExt cx="941608" cy="382965"/>
          </a:xfrm>
        </p:grpSpPr>
        <p:sp>
          <p:nvSpPr>
            <p:cNvPr id="4249" name="Google Shape;4249;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_1">
    <p:spTree>
      <p:nvGrpSpPr>
        <p:cNvPr id="1" name="Shape 4262"/>
        <p:cNvGrpSpPr/>
        <p:nvPr/>
      </p:nvGrpSpPr>
      <p:grpSpPr>
        <a:xfrm>
          <a:off x="0" y="0"/>
          <a:ext cx="0" cy="0"/>
          <a:chOff x="0" y="0"/>
          <a:chExt cx="0" cy="0"/>
        </a:xfrm>
      </p:grpSpPr>
      <p:grpSp>
        <p:nvGrpSpPr>
          <p:cNvPr id="4263" name="Google Shape;4263;p41"/>
          <p:cNvGrpSpPr/>
          <p:nvPr/>
        </p:nvGrpSpPr>
        <p:grpSpPr>
          <a:xfrm>
            <a:off x="-188503" y="200523"/>
            <a:ext cx="1417389" cy="1863608"/>
            <a:chOff x="834675" y="1717750"/>
            <a:chExt cx="1654475" cy="2177875"/>
          </a:xfrm>
        </p:grpSpPr>
        <p:sp>
          <p:nvSpPr>
            <p:cNvPr id="4264" name="Google Shape;4264;p41"/>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1"/>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1"/>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1"/>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1"/>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1"/>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1"/>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1"/>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1"/>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1"/>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1"/>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1"/>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1"/>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1"/>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1"/>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1"/>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1"/>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1"/>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1"/>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1"/>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1"/>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1"/>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1"/>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1"/>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1"/>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1"/>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1"/>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1"/>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1"/>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1"/>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1"/>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1"/>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1"/>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1"/>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1"/>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1"/>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1"/>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1"/>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1"/>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1"/>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1"/>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1"/>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1"/>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1"/>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1"/>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1"/>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1"/>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1"/>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1"/>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1"/>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1"/>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1"/>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1"/>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1"/>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1"/>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1"/>
          <p:cNvGrpSpPr/>
          <p:nvPr/>
        </p:nvGrpSpPr>
        <p:grpSpPr>
          <a:xfrm rot="-2977327">
            <a:off x="768029" y="891070"/>
            <a:ext cx="2881108" cy="1171785"/>
            <a:chOff x="1991294" y="1417190"/>
            <a:chExt cx="941608" cy="382965"/>
          </a:xfrm>
        </p:grpSpPr>
        <p:sp>
          <p:nvSpPr>
            <p:cNvPr id="4345" name="Google Shape;4345;p4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41"/>
          <p:cNvSpPr/>
          <p:nvPr/>
        </p:nvSpPr>
        <p:spPr>
          <a:xfrm>
            <a:off x="6665829" y="3172565"/>
            <a:ext cx="3978147" cy="2871868"/>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1"/>
          <p:cNvSpPr/>
          <p:nvPr/>
        </p:nvSpPr>
        <p:spPr>
          <a:xfrm>
            <a:off x="782349" y="-757000"/>
            <a:ext cx="7915463" cy="6657491"/>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1"/>
          <p:cNvSpPr/>
          <p:nvPr/>
        </p:nvSpPr>
        <p:spPr>
          <a:xfrm>
            <a:off x="1552958" y="457775"/>
            <a:ext cx="644394" cy="64401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41"/>
          <p:cNvGrpSpPr/>
          <p:nvPr/>
        </p:nvGrpSpPr>
        <p:grpSpPr>
          <a:xfrm>
            <a:off x="7450192" y="3944331"/>
            <a:ext cx="978714" cy="423065"/>
            <a:chOff x="3609605" y="2532490"/>
            <a:chExt cx="277815" cy="120090"/>
          </a:xfrm>
        </p:grpSpPr>
        <p:sp>
          <p:nvSpPr>
            <p:cNvPr id="4362" name="Google Shape;4362;p41"/>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1"/>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1"/>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grpSp>
        <p:nvGrpSpPr>
          <p:cNvPr id="169" name="Google Shape;169;p3"/>
          <p:cNvGrpSpPr/>
          <p:nvPr/>
        </p:nvGrpSpPr>
        <p:grpSpPr>
          <a:xfrm>
            <a:off x="-577562" y="-101903"/>
            <a:ext cx="1575872" cy="1569849"/>
            <a:chOff x="4107225" y="2705850"/>
            <a:chExt cx="595275" cy="593000"/>
          </a:xfrm>
        </p:grpSpPr>
        <p:sp>
          <p:nvSpPr>
            <p:cNvPr id="170" name="Google Shape;170;p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a:off x="3866475" y="13660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480774" y="68212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584985" y="11287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
          <p:cNvGrpSpPr/>
          <p:nvPr/>
        </p:nvGrpSpPr>
        <p:grpSpPr>
          <a:xfrm rot="-5400000">
            <a:off x="1054690" y="3967943"/>
            <a:ext cx="1825509" cy="1032932"/>
            <a:chOff x="872390" y="3607993"/>
            <a:chExt cx="1825509" cy="1032932"/>
          </a:xfrm>
        </p:grpSpPr>
        <p:sp>
          <p:nvSpPr>
            <p:cNvPr id="185" name="Google Shape;185;p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3906085" y="1085448"/>
            <a:ext cx="1262791" cy="535270"/>
            <a:chOff x="1991294" y="1417190"/>
            <a:chExt cx="941608" cy="382965"/>
          </a:xfrm>
        </p:grpSpPr>
        <p:sp>
          <p:nvSpPr>
            <p:cNvPr id="204" name="Google Shape;204;p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rot="8686619" flipH="1">
            <a:off x="8089822" y="-10364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3"/>
          <p:cNvGrpSpPr/>
          <p:nvPr/>
        </p:nvGrpSpPr>
        <p:grpSpPr>
          <a:xfrm rot="2700000">
            <a:off x="7194641" y="3275630"/>
            <a:ext cx="1866075" cy="1742538"/>
            <a:chOff x="4094050" y="3525887"/>
            <a:chExt cx="1312166" cy="1225299"/>
          </a:xfrm>
        </p:grpSpPr>
        <p:sp>
          <p:nvSpPr>
            <p:cNvPr id="219" name="Google Shape;219;p3"/>
            <p:cNvSpPr/>
            <p:nvPr/>
          </p:nvSpPr>
          <p:spPr>
            <a:xfrm>
              <a:off x="4094050" y="3565553"/>
              <a:ext cx="1205488" cy="1146840"/>
            </a:xfrm>
            <a:custGeom>
              <a:avLst/>
              <a:gdLst/>
              <a:ahLst/>
              <a:cxnLst/>
              <a:rect l="l" t="t" r="r" b="b"/>
              <a:pathLst>
                <a:path w="55190" h="52505" extrusionOk="0">
                  <a:moveTo>
                    <a:pt x="3554" y="541"/>
                  </a:moveTo>
                  <a:cubicBezTo>
                    <a:pt x="9072" y="541"/>
                    <a:pt x="14112" y="3174"/>
                    <a:pt x="16871" y="4944"/>
                  </a:cubicBezTo>
                  <a:cubicBezTo>
                    <a:pt x="19797" y="6832"/>
                    <a:pt x="22510" y="9097"/>
                    <a:pt x="25129" y="11315"/>
                  </a:cubicBezTo>
                  <a:cubicBezTo>
                    <a:pt x="26875" y="12778"/>
                    <a:pt x="28692" y="14312"/>
                    <a:pt x="30580" y="15727"/>
                  </a:cubicBezTo>
                  <a:cubicBezTo>
                    <a:pt x="31618" y="16506"/>
                    <a:pt x="32680" y="17237"/>
                    <a:pt x="33718" y="17969"/>
                  </a:cubicBezTo>
                  <a:cubicBezTo>
                    <a:pt x="37304" y="20517"/>
                    <a:pt x="40985" y="23113"/>
                    <a:pt x="43439" y="26746"/>
                  </a:cubicBezTo>
                  <a:cubicBezTo>
                    <a:pt x="45775" y="30191"/>
                    <a:pt x="46955" y="34415"/>
                    <a:pt x="48135" y="38473"/>
                  </a:cubicBezTo>
                  <a:cubicBezTo>
                    <a:pt x="49479" y="43192"/>
                    <a:pt x="50895" y="48100"/>
                    <a:pt x="54033" y="51781"/>
                  </a:cubicBezTo>
                  <a:cubicBezTo>
                    <a:pt x="50966" y="50766"/>
                    <a:pt x="48064" y="48289"/>
                    <a:pt x="45586" y="44584"/>
                  </a:cubicBezTo>
                  <a:cubicBezTo>
                    <a:pt x="44524" y="42956"/>
                    <a:pt x="43557" y="41187"/>
                    <a:pt x="42637" y="39511"/>
                  </a:cubicBezTo>
                  <a:cubicBezTo>
                    <a:pt x="41646" y="37624"/>
                    <a:pt x="40584" y="35713"/>
                    <a:pt x="39334" y="33896"/>
                  </a:cubicBezTo>
                  <a:cubicBezTo>
                    <a:pt x="35959" y="29011"/>
                    <a:pt x="31193" y="25165"/>
                    <a:pt x="26616" y="21485"/>
                  </a:cubicBezTo>
                  <a:cubicBezTo>
                    <a:pt x="24752" y="19951"/>
                    <a:pt x="22770" y="18370"/>
                    <a:pt x="20929" y="16742"/>
                  </a:cubicBezTo>
                  <a:cubicBezTo>
                    <a:pt x="19277" y="15255"/>
                    <a:pt x="17673" y="13675"/>
                    <a:pt x="16069" y="12141"/>
                  </a:cubicBezTo>
                  <a:cubicBezTo>
                    <a:pt x="11562" y="7776"/>
                    <a:pt x="6937" y="3269"/>
                    <a:pt x="1109" y="721"/>
                  </a:cubicBezTo>
                  <a:cubicBezTo>
                    <a:pt x="1930" y="597"/>
                    <a:pt x="2747" y="541"/>
                    <a:pt x="3554" y="541"/>
                  </a:cubicBezTo>
                  <a:close/>
                  <a:moveTo>
                    <a:pt x="3622" y="0"/>
                  </a:moveTo>
                  <a:cubicBezTo>
                    <a:pt x="2508" y="0"/>
                    <a:pt x="1374" y="105"/>
                    <a:pt x="236" y="343"/>
                  </a:cubicBezTo>
                  <a:cubicBezTo>
                    <a:pt x="118" y="367"/>
                    <a:pt x="24" y="461"/>
                    <a:pt x="24" y="579"/>
                  </a:cubicBezTo>
                  <a:cubicBezTo>
                    <a:pt x="0" y="697"/>
                    <a:pt x="47" y="815"/>
                    <a:pt x="165" y="839"/>
                  </a:cubicBezTo>
                  <a:cubicBezTo>
                    <a:pt x="6206" y="3269"/>
                    <a:pt x="11066" y="7941"/>
                    <a:pt x="15715" y="12495"/>
                  </a:cubicBezTo>
                  <a:cubicBezTo>
                    <a:pt x="17295" y="14052"/>
                    <a:pt x="18947" y="15657"/>
                    <a:pt x="20622" y="17119"/>
                  </a:cubicBezTo>
                  <a:cubicBezTo>
                    <a:pt x="22463" y="18771"/>
                    <a:pt x="24421" y="20376"/>
                    <a:pt x="26332" y="21909"/>
                  </a:cubicBezTo>
                  <a:cubicBezTo>
                    <a:pt x="30910" y="25567"/>
                    <a:pt x="35582" y="29342"/>
                    <a:pt x="38956" y="34202"/>
                  </a:cubicBezTo>
                  <a:cubicBezTo>
                    <a:pt x="40159" y="35972"/>
                    <a:pt x="41221" y="37883"/>
                    <a:pt x="42236" y="39747"/>
                  </a:cubicBezTo>
                  <a:cubicBezTo>
                    <a:pt x="43156" y="41446"/>
                    <a:pt x="44123" y="43192"/>
                    <a:pt x="45209" y="44844"/>
                  </a:cubicBezTo>
                  <a:cubicBezTo>
                    <a:pt x="47993" y="48997"/>
                    <a:pt x="51296" y="51663"/>
                    <a:pt x="54788" y="52489"/>
                  </a:cubicBezTo>
                  <a:cubicBezTo>
                    <a:pt x="54808" y="52499"/>
                    <a:pt x="54828" y="52504"/>
                    <a:pt x="54850" y="52504"/>
                  </a:cubicBezTo>
                  <a:cubicBezTo>
                    <a:pt x="54883" y="52504"/>
                    <a:pt x="54922" y="52493"/>
                    <a:pt x="54977" y="52465"/>
                  </a:cubicBezTo>
                  <a:cubicBezTo>
                    <a:pt x="55024" y="52418"/>
                    <a:pt x="55095" y="52394"/>
                    <a:pt x="55119" y="52347"/>
                  </a:cubicBezTo>
                  <a:cubicBezTo>
                    <a:pt x="55190" y="52253"/>
                    <a:pt x="55190" y="52135"/>
                    <a:pt x="55095" y="52041"/>
                  </a:cubicBezTo>
                  <a:cubicBezTo>
                    <a:pt x="51603" y="48383"/>
                    <a:pt x="50140" y="43263"/>
                    <a:pt x="48724" y="38308"/>
                  </a:cubicBezTo>
                  <a:cubicBezTo>
                    <a:pt x="47545" y="34179"/>
                    <a:pt x="46341" y="29932"/>
                    <a:pt x="43982" y="26416"/>
                  </a:cubicBezTo>
                  <a:cubicBezTo>
                    <a:pt x="41504" y="22688"/>
                    <a:pt x="37753" y="20069"/>
                    <a:pt x="34119" y="17544"/>
                  </a:cubicBezTo>
                  <a:cubicBezTo>
                    <a:pt x="33081" y="16789"/>
                    <a:pt x="32019" y="16058"/>
                    <a:pt x="31004" y="15303"/>
                  </a:cubicBezTo>
                  <a:cubicBezTo>
                    <a:pt x="29117" y="13910"/>
                    <a:pt x="27300" y="12377"/>
                    <a:pt x="25530" y="10890"/>
                  </a:cubicBezTo>
                  <a:cubicBezTo>
                    <a:pt x="22911" y="8696"/>
                    <a:pt x="20174" y="6384"/>
                    <a:pt x="17225" y="4496"/>
                  </a:cubicBezTo>
                  <a:cubicBezTo>
                    <a:pt x="14388" y="2684"/>
                    <a:pt x="9250"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81569" y="3525887"/>
              <a:ext cx="724647" cy="1148959"/>
            </a:xfrm>
            <a:custGeom>
              <a:avLst/>
              <a:gdLst/>
              <a:ahLst/>
              <a:cxnLst/>
              <a:rect l="l" t="t" r="r" b="b"/>
              <a:pathLst>
                <a:path w="33176" h="52602" extrusionOk="0">
                  <a:moveTo>
                    <a:pt x="968" y="1640"/>
                  </a:moveTo>
                  <a:lnTo>
                    <a:pt x="968" y="1640"/>
                  </a:lnTo>
                  <a:cubicBezTo>
                    <a:pt x="4791" y="6218"/>
                    <a:pt x="10265" y="10205"/>
                    <a:pt x="17249" y="13485"/>
                  </a:cubicBezTo>
                  <a:cubicBezTo>
                    <a:pt x="18193" y="13910"/>
                    <a:pt x="19160" y="14334"/>
                    <a:pt x="20104" y="14735"/>
                  </a:cubicBezTo>
                  <a:cubicBezTo>
                    <a:pt x="21638" y="15396"/>
                    <a:pt x="23195" y="16080"/>
                    <a:pt x="24681" y="16859"/>
                  </a:cubicBezTo>
                  <a:cubicBezTo>
                    <a:pt x="27489" y="18393"/>
                    <a:pt x="29424" y="20115"/>
                    <a:pt x="30627" y="22144"/>
                  </a:cubicBezTo>
                  <a:cubicBezTo>
                    <a:pt x="32586" y="25424"/>
                    <a:pt x="32468" y="29317"/>
                    <a:pt x="31996" y="32007"/>
                  </a:cubicBezTo>
                  <a:cubicBezTo>
                    <a:pt x="31548" y="34674"/>
                    <a:pt x="30604" y="37340"/>
                    <a:pt x="29684" y="39864"/>
                  </a:cubicBezTo>
                  <a:cubicBezTo>
                    <a:pt x="29495" y="40525"/>
                    <a:pt x="29259" y="41162"/>
                    <a:pt x="29023" y="41823"/>
                  </a:cubicBezTo>
                  <a:cubicBezTo>
                    <a:pt x="28103" y="44418"/>
                    <a:pt x="27725" y="47627"/>
                    <a:pt x="27867" y="51591"/>
                  </a:cubicBezTo>
                  <a:cubicBezTo>
                    <a:pt x="25743" y="48618"/>
                    <a:pt x="25507" y="44607"/>
                    <a:pt x="25578" y="41375"/>
                  </a:cubicBezTo>
                  <a:cubicBezTo>
                    <a:pt x="25602" y="40761"/>
                    <a:pt x="25602" y="40148"/>
                    <a:pt x="25625" y="39534"/>
                  </a:cubicBezTo>
                  <a:cubicBezTo>
                    <a:pt x="25720" y="36278"/>
                    <a:pt x="25814" y="32880"/>
                    <a:pt x="24681" y="29789"/>
                  </a:cubicBezTo>
                  <a:cubicBezTo>
                    <a:pt x="23690" y="27052"/>
                    <a:pt x="21685" y="24410"/>
                    <a:pt x="18547" y="21790"/>
                  </a:cubicBezTo>
                  <a:cubicBezTo>
                    <a:pt x="17367" y="20776"/>
                    <a:pt x="16069" y="19785"/>
                    <a:pt x="14842" y="18888"/>
                  </a:cubicBezTo>
                  <a:cubicBezTo>
                    <a:pt x="13450" y="17826"/>
                    <a:pt x="12011" y="16717"/>
                    <a:pt x="10666" y="15561"/>
                  </a:cubicBezTo>
                  <a:cubicBezTo>
                    <a:pt x="6348" y="11810"/>
                    <a:pt x="2997" y="6996"/>
                    <a:pt x="968" y="1640"/>
                  </a:cubicBezTo>
                  <a:close/>
                  <a:moveTo>
                    <a:pt x="265" y="1"/>
                  </a:moveTo>
                  <a:cubicBezTo>
                    <a:pt x="225" y="1"/>
                    <a:pt x="183" y="11"/>
                    <a:pt x="142" y="36"/>
                  </a:cubicBezTo>
                  <a:cubicBezTo>
                    <a:pt x="24" y="83"/>
                    <a:pt x="1" y="201"/>
                    <a:pt x="24" y="319"/>
                  </a:cubicBezTo>
                  <a:cubicBezTo>
                    <a:pt x="2006" y="6383"/>
                    <a:pt x="5593" y="11762"/>
                    <a:pt x="10383" y="15962"/>
                  </a:cubicBezTo>
                  <a:cubicBezTo>
                    <a:pt x="11704" y="17142"/>
                    <a:pt x="13143" y="18204"/>
                    <a:pt x="14559" y="19266"/>
                  </a:cubicBezTo>
                  <a:cubicBezTo>
                    <a:pt x="15810" y="20186"/>
                    <a:pt x="17107" y="21153"/>
                    <a:pt x="18287" y="22144"/>
                  </a:cubicBezTo>
                  <a:cubicBezTo>
                    <a:pt x="21331" y="24740"/>
                    <a:pt x="23266" y="27288"/>
                    <a:pt x="24233" y="29931"/>
                  </a:cubicBezTo>
                  <a:cubicBezTo>
                    <a:pt x="25366" y="32951"/>
                    <a:pt x="25248" y="36278"/>
                    <a:pt x="25153" y="39487"/>
                  </a:cubicBezTo>
                  <a:cubicBezTo>
                    <a:pt x="25130" y="40124"/>
                    <a:pt x="25106" y="40738"/>
                    <a:pt x="25106" y="41351"/>
                  </a:cubicBezTo>
                  <a:cubicBezTo>
                    <a:pt x="25035" y="44890"/>
                    <a:pt x="25295" y="49350"/>
                    <a:pt x="27985" y="52512"/>
                  </a:cubicBezTo>
                  <a:cubicBezTo>
                    <a:pt x="28036" y="52563"/>
                    <a:pt x="28087" y="52601"/>
                    <a:pt x="28182" y="52601"/>
                  </a:cubicBezTo>
                  <a:cubicBezTo>
                    <a:pt x="28219" y="52601"/>
                    <a:pt x="28262" y="52596"/>
                    <a:pt x="28315" y="52582"/>
                  </a:cubicBezTo>
                  <a:lnTo>
                    <a:pt x="28339" y="52582"/>
                  </a:lnTo>
                  <a:cubicBezTo>
                    <a:pt x="28433" y="52535"/>
                    <a:pt x="28480" y="52441"/>
                    <a:pt x="28480" y="52323"/>
                  </a:cubicBezTo>
                  <a:cubicBezTo>
                    <a:pt x="28292" y="48052"/>
                    <a:pt x="28645" y="44654"/>
                    <a:pt x="29589" y="41941"/>
                  </a:cubicBezTo>
                  <a:cubicBezTo>
                    <a:pt x="29778" y="41304"/>
                    <a:pt x="30014" y="40643"/>
                    <a:pt x="30250" y="40006"/>
                  </a:cubicBezTo>
                  <a:cubicBezTo>
                    <a:pt x="31170" y="37434"/>
                    <a:pt x="32114" y="34768"/>
                    <a:pt x="32586" y="32031"/>
                  </a:cubicBezTo>
                  <a:cubicBezTo>
                    <a:pt x="33058" y="29270"/>
                    <a:pt x="33176" y="25259"/>
                    <a:pt x="31147" y="21838"/>
                  </a:cubicBezTo>
                  <a:cubicBezTo>
                    <a:pt x="29872" y="19738"/>
                    <a:pt x="27867" y="17921"/>
                    <a:pt x="24988" y="16364"/>
                  </a:cubicBezTo>
                  <a:cubicBezTo>
                    <a:pt x="23478" y="15538"/>
                    <a:pt x="21874" y="14877"/>
                    <a:pt x="20340" y="14216"/>
                  </a:cubicBezTo>
                  <a:cubicBezTo>
                    <a:pt x="19420" y="13815"/>
                    <a:pt x="18452" y="13391"/>
                    <a:pt x="17508" y="12942"/>
                  </a:cubicBezTo>
                  <a:cubicBezTo>
                    <a:pt x="10029" y="9450"/>
                    <a:pt x="4272" y="5109"/>
                    <a:pt x="473" y="83"/>
                  </a:cubicBezTo>
                  <a:cubicBezTo>
                    <a:pt x="411" y="37"/>
                    <a:pt x="340"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148154" y="4114739"/>
              <a:ext cx="1115824" cy="636447"/>
            </a:xfrm>
            <a:custGeom>
              <a:avLst/>
              <a:gdLst/>
              <a:ahLst/>
              <a:cxnLst/>
              <a:rect l="l" t="t" r="r" b="b"/>
              <a:pathLst>
                <a:path w="51085" h="29138" extrusionOk="0">
                  <a:moveTo>
                    <a:pt x="15009" y="497"/>
                  </a:moveTo>
                  <a:cubicBezTo>
                    <a:pt x="15829" y="497"/>
                    <a:pt x="16647" y="536"/>
                    <a:pt x="17461" y="612"/>
                  </a:cubicBezTo>
                  <a:cubicBezTo>
                    <a:pt x="23596" y="1202"/>
                    <a:pt x="29235" y="4600"/>
                    <a:pt x="32137" y="9437"/>
                  </a:cubicBezTo>
                  <a:cubicBezTo>
                    <a:pt x="33081" y="11041"/>
                    <a:pt x="33789" y="12811"/>
                    <a:pt x="34473" y="14510"/>
                  </a:cubicBezTo>
                  <a:cubicBezTo>
                    <a:pt x="35181" y="16303"/>
                    <a:pt x="35913" y="18167"/>
                    <a:pt x="36951" y="19843"/>
                  </a:cubicBezTo>
                  <a:cubicBezTo>
                    <a:pt x="39688" y="24278"/>
                    <a:pt x="44596" y="27605"/>
                    <a:pt x="49244" y="28408"/>
                  </a:cubicBezTo>
                  <a:cubicBezTo>
                    <a:pt x="48469" y="28546"/>
                    <a:pt x="47678" y="28614"/>
                    <a:pt x="46884" y="28614"/>
                  </a:cubicBezTo>
                  <a:cubicBezTo>
                    <a:pt x="44826" y="28614"/>
                    <a:pt x="42754" y="28154"/>
                    <a:pt x="40915" y="27251"/>
                  </a:cubicBezTo>
                  <a:cubicBezTo>
                    <a:pt x="37446" y="25576"/>
                    <a:pt x="34898" y="22509"/>
                    <a:pt x="33058" y="20031"/>
                  </a:cubicBezTo>
                  <a:cubicBezTo>
                    <a:pt x="32421" y="19182"/>
                    <a:pt x="31784" y="18262"/>
                    <a:pt x="31170" y="17412"/>
                  </a:cubicBezTo>
                  <a:cubicBezTo>
                    <a:pt x="29731" y="15336"/>
                    <a:pt x="28221" y="13189"/>
                    <a:pt x="26451" y="11325"/>
                  </a:cubicBezTo>
                  <a:cubicBezTo>
                    <a:pt x="21578" y="6189"/>
                    <a:pt x="14486" y="3331"/>
                    <a:pt x="7423" y="3331"/>
                  </a:cubicBezTo>
                  <a:cubicBezTo>
                    <a:pt x="5594" y="3331"/>
                    <a:pt x="3768" y="3523"/>
                    <a:pt x="1983" y="3916"/>
                  </a:cubicBezTo>
                  <a:cubicBezTo>
                    <a:pt x="3799" y="2925"/>
                    <a:pt x="5758" y="2122"/>
                    <a:pt x="7693" y="1533"/>
                  </a:cubicBezTo>
                  <a:cubicBezTo>
                    <a:pt x="10082" y="842"/>
                    <a:pt x="12550" y="497"/>
                    <a:pt x="15009" y="497"/>
                  </a:cubicBezTo>
                  <a:close/>
                  <a:moveTo>
                    <a:pt x="15025" y="0"/>
                  </a:moveTo>
                  <a:cubicBezTo>
                    <a:pt x="9859" y="0"/>
                    <a:pt x="4641" y="1524"/>
                    <a:pt x="142" y="4435"/>
                  </a:cubicBezTo>
                  <a:cubicBezTo>
                    <a:pt x="48" y="4482"/>
                    <a:pt x="1" y="4624"/>
                    <a:pt x="48" y="4742"/>
                  </a:cubicBezTo>
                  <a:cubicBezTo>
                    <a:pt x="109" y="4844"/>
                    <a:pt x="207" y="4911"/>
                    <a:pt x="309" y="4911"/>
                  </a:cubicBezTo>
                  <a:cubicBezTo>
                    <a:pt x="324" y="4911"/>
                    <a:pt x="339" y="4910"/>
                    <a:pt x="355" y="4907"/>
                  </a:cubicBezTo>
                  <a:cubicBezTo>
                    <a:pt x="2647" y="4217"/>
                    <a:pt x="5032" y="3884"/>
                    <a:pt x="7419" y="3884"/>
                  </a:cubicBezTo>
                  <a:cubicBezTo>
                    <a:pt x="14341" y="3884"/>
                    <a:pt x="21284" y="6684"/>
                    <a:pt x="26073" y="11702"/>
                  </a:cubicBezTo>
                  <a:cubicBezTo>
                    <a:pt x="27843" y="13543"/>
                    <a:pt x="29306" y="15666"/>
                    <a:pt x="30769" y="17719"/>
                  </a:cubicBezTo>
                  <a:cubicBezTo>
                    <a:pt x="31382" y="18592"/>
                    <a:pt x="31996" y="19489"/>
                    <a:pt x="32657" y="20362"/>
                  </a:cubicBezTo>
                  <a:cubicBezTo>
                    <a:pt x="34544" y="22863"/>
                    <a:pt x="37116" y="25977"/>
                    <a:pt x="40703" y="27723"/>
                  </a:cubicBezTo>
                  <a:cubicBezTo>
                    <a:pt x="42625" y="28655"/>
                    <a:pt x="44754" y="29138"/>
                    <a:pt x="46878" y="29138"/>
                  </a:cubicBezTo>
                  <a:cubicBezTo>
                    <a:pt x="48196" y="29138"/>
                    <a:pt x="49513" y="28952"/>
                    <a:pt x="50778" y="28573"/>
                  </a:cubicBezTo>
                  <a:cubicBezTo>
                    <a:pt x="50801" y="28573"/>
                    <a:pt x="50849" y="28549"/>
                    <a:pt x="50872" y="28549"/>
                  </a:cubicBezTo>
                  <a:cubicBezTo>
                    <a:pt x="50990" y="28526"/>
                    <a:pt x="51084" y="28408"/>
                    <a:pt x="51037" y="28290"/>
                  </a:cubicBezTo>
                  <a:cubicBezTo>
                    <a:pt x="51037" y="28148"/>
                    <a:pt x="50919" y="28054"/>
                    <a:pt x="50825" y="28054"/>
                  </a:cubicBezTo>
                  <a:cubicBezTo>
                    <a:pt x="45894" y="27818"/>
                    <a:pt x="40372" y="24326"/>
                    <a:pt x="37423" y="19583"/>
                  </a:cubicBezTo>
                  <a:cubicBezTo>
                    <a:pt x="36385" y="17955"/>
                    <a:pt x="35677" y="16114"/>
                    <a:pt x="34969" y="14345"/>
                  </a:cubicBezTo>
                  <a:cubicBezTo>
                    <a:pt x="34261" y="12599"/>
                    <a:pt x="33553" y="10806"/>
                    <a:pt x="32586" y="9177"/>
                  </a:cubicBezTo>
                  <a:cubicBezTo>
                    <a:pt x="29566" y="4222"/>
                    <a:pt x="23785" y="730"/>
                    <a:pt x="17485" y="117"/>
                  </a:cubicBezTo>
                  <a:cubicBezTo>
                    <a:pt x="16668" y="39"/>
                    <a:pt x="15847" y="0"/>
                    <a:pt x="15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709397" y="3560464"/>
              <a:ext cx="562816" cy="959344"/>
            </a:xfrm>
            <a:custGeom>
              <a:avLst/>
              <a:gdLst/>
              <a:ahLst/>
              <a:cxnLst/>
              <a:rect l="l" t="t" r="r" b="b"/>
              <a:pathLst>
                <a:path w="25767" h="43921" extrusionOk="0">
                  <a:moveTo>
                    <a:pt x="99" y="0"/>
                  </a:moveTo>
                  <a:cubicBezTo>
                    <a:pt x="86" y="0"/>
                    <a:pt x="69" y="3"/>
                    <a:pt x="48" y="10"/>
                  </a:cubicBezTo>
                  <a:cubicBezTo>
                    <a:pt x="25" y="33"/>
                    <a:pt x="1" y="81"/>
                    <a:pt x="25" y="128"/>
                  </a:cubicBezTo>
                  <a:cubicBezTo>
                    <a:pt x="2644" y="5413"/>
                    <a:pt x="6560" y="10014"/>
                    <a:pt x="11374" y="13436"/>
                  </a:cubicBezTo>
                  <a:cubicBezTo>
                    <a:pt x="12506" y="14238"/>
                    <a:pt x="13710" y="14993"/>
                    <a:pt x="14866" y="15724"/>
                  </a:cubicBezTo>
                  <a:cubicBezTo>
                    <a:pt x="16400" y="16692"/>
                    <a:pt x="17957" y="17683"/>
                    <a:pt x="19396" y="18792"/>
                  </a:cubicBezTo>
                  <a:cubicBezTo>
                    <a:pt x="22416" y="21128"/>
                    <a:pt x="24257" y="23700"/>
                    <a:pt x="24941" y="26437"/>
                  </a:cubicBezTo>
                  <a:cubicBezTo>
                    <a:pt x="25625" y="29244"/>
                    <a:pt x="25059" y="32147"/>
                    <a:pt x="24493" y="35025"/>
                  </a:cubicBezTo>
                  <a:cubicBezTo>
                    <a:pt x="23950" y="37975"/>
                    <a:pt x="23360" y="40971"/>
                    <a:pt x="24115" y="43874"/>
                  </a:cubicBezTo>
                  <a:cubicBezTo>
                    <a:pt x="24115" y="43897"/>
                    <a:pt x="24186" y="43921"/>
                    <a:pt x="24210" y="43921"/>
                  </a:cubicBezTo>
                  <a:cubicBezTo>
                    <a:pt x="24257" y="43921"/>
                    <a:pt x="24257" y="43874"/>
                    <a:pt x="24257" y="43803"/>
                  </a:cubicBezTo>
                  <a:cubicBezTo>
                    <a:pt x="23478" y="40948"/>
                    <a:pt x="24068" y="37951"/>
                    <a:pt x="24658" y="35025"/>
                  </a:cubicBezTo>
                  <a:cubicBezTo>
                    <a:pt x="25201" y="32170"/>
                    <a:pt x="25767" y="29221"/>
                    <a:pt x="25083" y="26389"/>
                  </a:cubicBezTo>
                  <a:cubicBezTo>
                    <a:pt x="24422" y="23605"/>
                    <a:pt x="22534" y="21010"/>
                    <a:pt x="19491" y="18650"/>
                  </a:cubicBezTo>
                  <a:cubicBezTo>
                    <a:pt x="18051" y="17541"/>
                    <a:pt x="16447" y="16527"/>
                    <a:pt x="14937" y="15559"/>
                  </a:cubicBezTo>
                  <a:cubicBezTo>
                    <a:pt x="13804" y="14828"/>
                    <a:pt x="12577" y="14073"/>
                    <a:pt x="11468" y="13294"/>
                  </a:cubicBezTo>
                  <a:cubicBezTo>
                    <a:pt x="6678" y="9896"/>
                    <a:pt x="2785" y="5295"/>
                    <a:pt x="166" y="33"/>
                  </a:cubicBezTo>
                  <a:cubicBezTo>
                    <a:pt x="149" y="17"/>
                    <a:pt x="133"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888243" y="3717992"/>
              <a:ext cx="456137" cy="928088"/>
            </a:xfrm>
            <a:custGeom>
              <a:avLst/>
              <a:gdLst/>
              <a:ahLst/>
              <a:cxnLst/>
              <a:rect l="l" t="t" r="r" b="b"/>
              <a:pathLst>
                <a:path w="20883" h="42490" extrusionOk="0">
                  <a:moveTo>
                    <a:pt x="92" y="0"/>
                  </a:moveTo>
                  <a:cubicBezTo>
                    <a:pt x="71" y="0"/>
                    <a:pt x="48" y="6"/>
                    <a:pt x="24" y="18"/>
                  </a:cubicBezTo>
                  <a:cubicBezTo>
                    <a:pt x="0" y="65"/>
                    <a:pt x="0" y="112"/>
                    <a:pt x="24" y="136"/>
                  </a:cubicBezTo>
                  <a:cubicBezTo>
                    <a:pt x="1888" y="1717"/>
                    <a:pt x="3894" y="3156"/>
                    <a:pt x="5805" y="4548"/>
                  </a:cubicBezTo>
                  <a:cubicBezTo>
                    <a:pt x="6938" y="5327"/>
                    <a:pt x="8046" y="6153"/>
                    <a:pt x="9179" y="6979"/>
                  </a:cubicBezTo>
                  <a:cubicBezTo>
                    <a:pt x="11704" y="8913"/>
                    <a:pt x="14936" y="11556"/>
                    <a:pt x="17249" y="14954"/>
                  </a:cubicBezTo>
                  <a:cubicBezTo>
                    <a:pt x="19585" y="18375"/>
                    <a:pt x="20717" y="22174"/>
                    <a:pt x="20387" y="25619"/>
                  </a:cubicBezTo>
                  <a:cubicBezTo>
                    <a:pt x="20174" y="27695"/>
                    <a:pt x="19490" y="29677"/>
                    <a:pt x="18830" y="31589"/>
                  </a:cubicBezTo>
                  <a:cubicBezTo>
                    <a:pt x="18546" y="32344"/>
                    <a:pt x="18287" y="33146"/>
                    <a:pt x="18051" y="33925"/>
                  </a:cubicBezTo>
                  <a:cubicBezTo>
                    <a:pt x="16966" y="37417"/>
                    <a:pt x="16966" y="40224"/>
                    <a:pt x="17957" y="42442"/>
                  </a:cubicBezTo>
                  <a:cubicBezTo>
                    <a:pt x="18004" y="42490"/>
                    <a:pt x="18027" y="42490"/>
                    <a:pt x="18075" y="42490"/>
                  </a:cubicBezTo>
                  <a:cubicBezTo>
                    <a:pt x="18145" y="42466"/>
                    <a:pt x="18169" y="42419"/>
                    <a:pt x="18145" y="42372"/>
                  </a:cubicBezTo>
                  <a:cubicBezTo>
                    <a:pt x="17131" y="40201"/>
                    <a:pt x="17178" y="37464"/>
                    <a:pt x="18240" y="33972"/>
                  </a:cubicBezTo>
                  <a:cubicBezTo>
                    <a:pt x="18476" y="33217"/>
                    <a:pt x="18735" y="32414"/>
                    <a:pt x="18995" y="31636"/>
                  </a:cubicBezTo>
                  <a:cubicBezTo>
                    <a:pt x="19679" y="29701"/>
                    <a:pt x="20363" y="27719"/>
                    <a:pt x="20552" y="25619"/>
                  </a:cubicBezTo>
                  <a:cubicBezTo>
                    <a:pt x="20882" y="22127"/>
                    <a:pt x="19773" y="18281"/>
                    <a:pt x="17414" y="14836"/>
                  </a:cubicBezTo>
                  <a:cubicBezTo>
                    <a:pt x="15078" y="11415"/>
                    <a:pt x="11822" y="8748"/>
                    <a:pt x="9297" y="6837"/>
                  </a:cubicBezTo>
                  <a:cubicBezTo>
                    <a:pt x="8164" y="6011"/>
                    <a:pt x="7055" y="5185"/>
                    <a:pt x="5923" y="4383"/>
                  </a:cubicBezTo>
                  <a:cubicBezTo>
                    <a:pt x="4012" y="3015"/>
                    <a:pt x="2006" y="1552"/>
                    <a:pt x="142" y="18"/>
                  </a:cubicBezTo>
                  <a:cubicBezTo>
                    <a:pt x="130" y="6"/>
                    <a:pt x="113"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130112" y="3581280"/>
              <a:ext cx="1157063" cy="1115300"/>
            </a:xfrm>
            <a:custGeom>
              <a:avLst/>
              <a:gdLst/>
              <a:ahLst/>
              <a:cxnLst/>
              <a:rect l="l" t="t" r="r" b="b"/>
              <a:pathLst>
                <a:path w="52973" h="51061" extrusionOk="0">
                  <a:moveTo>
                    <a:pt x="72" y="1"/>
                  </a:moveTo>
                  <a:cubicBezTo>
                    <a:pt x="24" y="1"/>
                    <a:pt x="1" y="24"/>
                    <a:pt x="1" y="95"/>
                  </a:cubicBezTo>
                  <a:cubicBezTo>
                    <a:pt x="1" y="142"/>
                    <a:pt x="24" y="166"/>
                    <a:pt x="72" y="166"/>
                  </a:cubicBezTo>
                  <a:cubicBezTo>
                    <a:pt x="4861" y="732"/>
                    <a:pt x="9014" y="3634"/>
                    <a:pt x="12671" y="6159"/>
                  </a:cubicBezTo>
                  <a:lnTo>
                    <a:pt x="30580" y="18617"/>
                  </a:lnTo>
                  <a:cubicBezTo>
                    <a:pt x="34049" y="21024"/>
                    <a:pt x="37989" y="23761"/>
                    <a:pt x="40467" y="27536"/>
                  </a:cubicBezTo>
                  <a:cubicBezTo>
                    <a:pt x="42307" y="30415"/>
                    <a:pt x="43298" y="33766"/>
                    <a:pt x="44266" y="37022"/>
                  </a:cubicBezTo>
                  <a:cubicBezTo>
                    <a:pt x="44572" y="38036"/>
                    <a:pt x="44879" y="39145"/>
                    <a:pt x="45233" y="40160"/>
                  </a:cubicBezTo>
                  <a:cubicBezTo>
                    <a:pt x="47026" y="45705"/>
                    <a:pt x="49551" y="49291"/>
                    <a:pt x="52854" y="51061"/>
                  </a:cubicBezTo>
                  <a:lnTo>
                    <a:pt x="52878" y="51061"/>
                  </a:lnTo>
                  <a:cubicBezTo>
                    <a:pt x="52901" y="51061"/>
                    <a:pt x="52901" y="51037"/>
                    <a:pt x="52949" y="51037"/>
                  </a:cubicBezTo>
                  <a:cubicBezTo>
                    <a:pt x="52972" y="50990"/>
                    <a:pt x="52949" y="50943"/>
                    <a:pt x="52901" y="50919"/>
                  </a:cubicBezTo>
                  <a:cubicBezTo>
                    <a:pt x="49645" y="49150"/>
                    <a:pt x="47168" y="45634"/>
                    <a:pt x="45351" y="40113"/>
                  </a:cubicBezTo>
                  <a:cubicBezTo>
                    <a:pt x="45044" y="39075"/>
                    <a:pt x="44714" y="37989"/>
                    <a:pt x="44407" y="36951"/>
                  </a:cubicBezTo>
                  <a:cubicBezTo>
                    <a:pt x="43463" y="33671"/>
                    <a:pt x="42472" y="30321"/>
                    <a:pt x="40608" y="27466"/>
                  </a:cubicBezTo>
                  <a:cubicBezTo>
                    <a:pt x="38107" y="23620"/>
                    <a:pt x="34190" y="20883"/>
                    <a:pt x="30675" y="18452"/>
                  </a:cubicBezTo>
                  <a:lnTo>
                    <a:pt x="12766" y="6018"/>
                  </a:lnTo>
                  <a:cubicBezTo>
                    <a:pt x="9085" y="3446"/>
                    <a:pt x="4909" y="56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111043" y="3573875"/>
              <a:ext cx="1124081" cy="1109839"/>
            </a:xfrm>
            <a:custGeom>
              <a:avLst/>
              <a:gdLst/>
              <a:ahLst/>
              <a:cxnLst/>
              <a:rect l="l" t="t" r="r" b="b"/>
              <a:pathLst>
                <a:path w="51463" h="50811" extrusionOk="0">
                  <a:moveTo>
                    <a:pt x="128" y="0"/>
                  </a:moveTo>
                  <a:cubicBezTo>
                    <a:pt x="95" y="0"/>
                    <a:pt x="65" y="22"/>
                    <a:pt x="48" y="57"/>
                  </a:cubicBezTo>
                  <a:cubicBezTo>
                    <a:pt x="1" y="80"/>
                    <a:pt x="48" y="127"/>
                    <a:pt x="72" y="175"/>
                  </a:cubicBezTo>
                  <a:lnTo>
                    <a:pt x="15432" y="10203"/>
                  </a:lnTo>
                  <a:cubicBezTo>
                    <a:pt x="23690" y="15582"/>
                    <a:pt x="33081" y="21717"/>
                    <a:pt x="38673" y="30730"/>
                  </a:cubicBezTo>
                  <a:cubicBezTo>
                    <a:pt x="40066" y="32972"/>
                    <a:pt x="41245" y="35402"/>
                    <a:pt x="42402" y="37762"/>
                  </a:cubicBezTo>
                  <a:cubicBezTo>
                    <a:pt x="44737" y="42552"/>
                    <a:pt x="47121" y="47507"/>
                    <a:pt x="51297" y="50810"/>
                  </a:cubicBezTo>
                  <a:lnTo>
                    <a:pt x="51391" y="50810"/>
                  </a:lnTo>
                  <a:cubicBezTo>
                    <a:pt x="51415" y="50810"/>
                    <a:pt x="51415" y="50810"/>
                    <a:pt x="51415" y="50786"/>
                  </a:cubicBezTo>
                  <a:cubicBezTo>
                    <a:pt x="51462" y="50739"/>
                    <a:pt x="51462" y="50692"/>
                    <a:pt x="51415" y="50669"/>
                  </a:cubicBezTo>
                  <a:cubicBezTo>
                    <a:pt x="47262" y="47365"/>
                    <a:pt x="44879" y="42434"/>
                    <a:pt x="42567" y="37691"/>
                  </a:cubicBezTo>
                  <a:cubicBezTo>
                    <a:pt x="41434" y="35332"/>
                    <a:pt x="40254" y="32878"/>
                    <a:pt x="38815" y="30636"/>
                  </a:cubicBezTo>
                  <a:cubicBezTo>
                    <a:pt x="33199" y="21599"/>
                    <a:pt x="23808" y="15464"/>
                    <a:pt x="15526" y="10037"/>
                  </a:cubicBezTo>
                  <a:lnTo>
                    <a:pt x="166" y="9"/>
                  </a:lnTo>
                  <a:cubicBezTo>
                    <a:pt x="153" y="3"/>
                    <a:pt x="141"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197125" y="4153466"/>
              <a:ext cx="1024086" cy="581775"/>
            </a:xfrm>
            <a:custGeom>
              <a:avLst/>
              <a:gdLst/>
              <a:ahLst/>
              <a:cxnLst/>
              <a:rect l="l" t="t" r="r" b="b"/>
              <a:pathLst>
                <a:path w="46885" h="26635" extrusionOk="0">
                  <a:moveTo>
                    <a:pt x="7906" y="0"/>
                  </a:moveTo>
                  <a:cubicBezTo>
                    <a:pt x="5251" y="0"/>
                    <a:pt x="2594" y="421"/>
                    <a:pt x="47" y="1270"/>
                  </a:cubicBezTo>
                  <a:cubicBezTo>
                    <a:pt x="0" y="1293"/>
                    <a:pt x="0" y="1317"/>
                    <a:pt x="0" y="1388"/>
                  </a:cubicBezTo>
                  <a:cubicBezTo>
                    <a:pt x="24" y="1435"/>
                    <a:pt x="47" y="1435"/>
                    <a:pt x="118" y="1435"/>
                  </a:cubicBezTo>
                  <a:cubicBezTo>
                    <a:pt x="2642" y="597"/>
                    <a:pt x="5271" y="177"/>
                    <a:pt x="7901" y="177"/>
                  </a:cubicBezTo>
                  <a:cubicBezTo>
                    <a:pt x="10829" y="177"/>
                    <a:pt x="13757" y="698"/>
                    <a:pt x="16541" y="1742"/>
                  </a:cubicBezTo>
                  <a:cubicBezTo>
                    <a:pt x="21802" y="3724"/>
                    <a:pt x="26285" y="7452"/>
                    <a:pt x="29117" y="12289"/>
                  </a:cubicBezTo>
                  <a:cubicBezTo>
                    <a:pt x="29777" y="13445"/>
                    <a:pt x="30415" y="14719"/>
                    <a:pt x="31004" y="15946"/>
                  </a:cubicBezTo>
                  <a:cubicBezTo>
                    <a:pt x="32538" y="19084"/>
                    <a:pt x="34095" y="22317"/>
                    <a:pt x="36974" y="24251"/>
                  </a:cubicBezTo>
                  <a:cubicBezTo>
                    <a:pt x="39900" y="26210"/>
                    <a:pt x="43746" y="26446"/>
                    <a:pt x="46837" y="26635"/>
                  </a:cubicBezTo>
                  <a:cubicBezTo>
                    <a:pt x="46860" y="26635"/>
                    <a:pt x="46884" y="26611"/>
                    <a:pt x="46884" y="26540"/>
                  </a:cubicBezTo>
                  <a:cubicBezTo>
                    <a:pt x="46884" y="26493"/>
                    <a:pt x="46860" y="26446"/>
                    <a:pt x="46813" y="26446"/>
                  </a:cubicBezTo>
                  <a:cubicBezTo>
                    <a:pt x="43769" y="26257"/>
                    <a:pt x="39971" y="26021"/>
                    <a:pt x="37068" y="24086"/>
                  </a:cubicBezTo>
                  <a:cubicBezTo>
                    <a:pt x="34213" y="22175"/>
                    <a:pt x="32656" y="18990"/>
                    <a:pt x="31146" y="15875"/>
                  </a:cubicBezTo>
                  <a:cubicBezTo>
                    <a:pt x="30556" y="14648"/>
                    <a:pt x="29943" y="13398"/>
                    <a:pt x="29258" y="12218"/>
                  </a:cubicBezTo>
                  <a:cubicBezTo>
                    <a:pt x="26403" y="7334"/>
                    <a:pt x="21920" y="3535"/>
                    <a:pt x="16611" y="1553"/>
                  </a:cubicBezTo>
                  <a:cubicBezTo>
                    <a:pt x="13815" y="521"/>
                    <a:pt x="10862" y="0"/>
                    <a:pt x="7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233711" y="4140426"/>
              <a:ext cx="907097" cy="577297"/>
            </a:xfrm>
            <a:custGeom>
              <a:avLst/>
              <a:gdLst/>
              <a:ahLst/>
              <a:cxnLst/>
              <a:rect l="l" t="t" r="r" b="b"/>
              <a:pathLst>
                <a:path w="41529" h="26430" extrusionOk="0">
                  <a:moveTo>
                    <a:pt x="9082" y="1"/>
                  </a:moveTo>
                  <a:cubicBezTo>
                    <a:pt x="6227" y="1"/>
                    <a:pt x="3214" y="447"/>
                    <a:pt x="71" y="1324"/>
                  </a:cubicBezTo>
                  <a:cubicBezTo>
                    <a:pt x="0" y="1324"/>
                    <a:pt x="0" y="1395"/>
                    <a:pt x="0" y="1442"/>
                  </a:cubicBezTo>
                  <a:cubicBezTo>
                    <a:pt x="0" y="1513"/>
                    <a:pt x="71" y="1513"/>
                    <a:pt x="118" y="1513"/>
                  </a:cubicBezTo>
                  <a:cubicBezTo>
                    <a:pt x="3271" y="628"/>
                    <a:pt x="6303" y="182"/>
                    <a:pt x="9155" y="182"/>
                  </a:cubicBezTo>
                  <a:cubicBezTo>
                    <a:pt x="10486" y="182"/>
                    <a:pt x="11778" y="279"/>
                    <a:pt x="13025" y="475"/>
                  </a:cubicBezTo>
                  <a:cubicBezTo>
                    <a:pt x="17603" y="1182"/>
                    <a:pt x="21637" y="3259"/>
                    <a:pt x="24445" y="6279"/>
                  </a:cubicBezTo>
                  <a:cubicBezTo>
                    <a:pt x="26427" y="8450"/>
                    <a:pt x="27772" y="11045"/>
                    <a:pt x="29188" y="13947"/>
                  </a:cubicBezTo>
                  <a:lnTo>
                    <a:pt x="29377" y="14349"/>
                  </a:lnTo>
                  <a:cubicBezTo>
                    <a:pt x="30651" y="16897"/>
                    <a:pt x="31949" y="19563"/>
                    <a:pt x="33765" y="21805"/>
                  </a:cubicBezTo>
                  <a:cubicBezTo>
                    <a:pt x="35960" y="24447"/>
                    <a:pt x="38673" y="26075"/>
                    <a:pt x="41410" y="26429"/>
                  </a:cubicBezTo>
                  <a:lnTo>
                    <a:pt x="41481" y="26406"/>
                  </a:lnTo>
                  <a:cubicBezTo>
                    <a:pt x="41505" y="26406"/>
                    <a:pt x="41528" y="26382"/>
                    <a:pt x="41528" y="26335"/>
                  </a:cubicBezTo>
                  <a:cubicBezTo>
                    <a:pt x="41528" y="26288"/>
                    <a:pt x="41505" y="26264"/>
                    <a:pt x="41434" y="26264"/>
                  </a:cubicBezTo>
                  <a:cubicBezTo>
                    <a:pt x="38768" y="25934"/>
                    <a:pt x="36078" y="24306"/>
                    <a:pt x="33931" y="21687"/>
                  </a:cubicBezTo>
                  <a:cubicBezTo>
                    <a:pt x="32090" y="19469"/>
                    <a:pt x="30792" y="16826"/>
                    <a:pt x="29518" y="14254"/>
                  </a:cubicBezTo>
                  <a:lnTo>
                    <a:pt x="29353" y="13877"/>
                  </a:lnTo>
                  <a:cubicBezTo>
                    <a:pt x="27914" y="10951"/>
                    <a:pt x="26569" y="8355"/>
                    <a:pt x="24563" y="6161"/>
                  </a:cubicBezTo>
                  <a:cubicBezTo>
                    <a:pt x="21779" y="3094"/>
                    <a:pt x="17673" y="1041"/>
                    <a:pt x="13072" y="309"/>
                  </a:cubicBezTo>
                  <a:cubicBezTo>
                    <a:pt x="11781" y="103"/>
                    <a:pt x="10449" y="1"/>
                    <a:pt x="9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
          <p:cNvSpPr txBox="1">
            <a:spLocks noGrp="1"/>
          </p:cNvSpPr>
          <p:nvPr>
            <p:ph type="title"/>
          </p:nvPr>
        </p:nvSpPr>
        <p:spPr>
          <a:xfrm>
            <a:off x="2043775" y="2943350"/>
            <a:ext cx="5056500" cy="5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9" name="Google Shape;229;p3"/>
          <p:cNvSpPr txBox="1">
            <a:spLocks noGrp="1"/>
          </p:cNvSpPr>
          <p:nvPr>
            <p:ph type="title" idx="2" hasCustomPrompt="1"/>
          </p:nvPr>
        </p:nvSpPr>
        <p:spPr>
          <a:xfrm>
            <a:off x="3908875" y="1566425"/>
            <a:ext cx="132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3"/>
          <p:cNvSpPr txBox="1">
            <a:spLocks noGrp="1"/>
          </p:cNvSpPr>
          <p:nvPr>
            <p:ph type="subTitle" idx="1"/>
          </p:nvPr>
        </p:nvSpPr>
        <p:spPr>
          <a:xfrm>
            <a:off x="2738900" y="3528150"/>
            <a:ext cx="3666300" cy="37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2"/>
        <p:cNvGrpSpPr/>
        <p:nvPr/>
      </p:nvGrpSpPr>
      <p:grpSpPr>
        <a:xfrm>
          <a:off x="0" y="0"/>
          <a:ext cx="0" cy="0"/>
          <a:chOff x="0" y="0"/>
          <a:chExt cx="0" cy="0"/>
        </a:xfrm>
      </p:grpSpPr>
      <p:sp>
        <p:nvSpPr>
          <p:cNvPr id="333" name="Google Shape;333;p5"/>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5"/>
          <p:cNvGrpSpPr/>
          <p:nvPr/>
        </p:nvGrpSpPr>
        <p:grpSpPr>
          <a:xfrm>
            <a:off x="7864592" y="3062245"/>
            <a:ext cx="1417389" cy="1863608"/>
            <a:chOff x="834675" y="1717750"/>
            <a:chExt cx="1654475" cy="2177875"/>
          </a:xfrm>
        </p:grpSpPr>
        <p:sp>
          <p:nvSpPr>
            <p:cNvPr id="335" name="Google Shape;335;p5"/>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5"/>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5"/>
          <p:cNvGrpSpPr/>
          <p:nvPr/>
        </p:nvGrpSpPr>
        <p:grpSpPr>
          <a:xfrm rot="-5953549">
            <a:off x="-307659" y="3458006"/>
            <a:ext cx="2188434" cy="1238287"/>
            <a:chOff x="872390" y="3607993"/>
            <a:chExt cx="1825509" cy="1032932"/>
          </a:xfrm>
        </p:grpSpPr>
        <p:sp>
          <p:nvSpPr>
            <p:cNvPr id="418" name="Google Shape;418;p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0951" y="-617155"/>
            <a:ext cx="2113406" cy="2188938"/>
            <a:chOff x="-1082951" y="-323355"/>
            <a:chExt cx="2113406" cy="2188938"/>
          </a:xfrm>
        </p:grpSpPr>
        <p:sp>
          <p:nvSpPr>
            <p:cNvPr id="437" name="Google Shape;437;p5"/>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
            <p:cNvGrpSpPr/>
            <p:nvPr/>
          </p:nvGrpSpPr>
          <p:grpSpPr>
            <a:xfrm>
              <a:off x="-657640" y="79973"/>
              <a:ext cx="1262791" cy="535270"/>
              <a:chOff x="1991294" y="1417190"/>
              <a:chExt cx="941608" cy="382965"/>
            </a:xfrm>
          </p:grpSpPr>
          <p:sp>
            <p:nvSpPr>
              <p:cNvPr id="441" name="Google Shape;441;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5"/>
          <p:cNvGrpSpPr/>
          <p:nvPr/>
        </p:nvGrpSpPr>
        <p:grpSpPr>
          <a:xfrm rot="1383812">
            <a:off x="7687164" y="323280"/>
            <a:ext cx="1736110" cy="735918"/>
            <a:chOff x="1991294" y="1417190"/>
            <a:chExt cx="941608" cy="382965"/>
          </a:xfrm>
        </p:grpSpPr>
        <p:sp>
          <p:nvSpPr>
            <p:cNvPr id="455" name="Google Shape;455;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5"/>
          <p:cNvSpPr txBox="1">
            <a:spLocks noGrp="1"/>
          </p:cNvSpPr>
          <p:nvPr>
            <p:ph type="subTitle" idx="1"/>
          </p:nvPr>
        </p:nvSpPr>
        <p:spPr>
          <a:xfrm>
            <a:off x="1492025" y="2409725"/>
            <a:ext cx="2590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9" name="Google Shape;469;p5"/>
          <p:cNvSpPr txBox="1">
            <a:spLocks noGrp="1"/>
          </p:cNvSpPr>
          <p:nvPr>
            <p:ph type="subTitle" idx="2"/>
          </p:nvPr>
        </p:nvSpPr>
        <p:spPr>
          <a:xfrm>
            <a:off x="4842375" y="2409725"/>
            <a:ext cx="2590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5"/>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5"/>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6"/>
          <p:cNvGrpSpPr/>
          <p:nvPr/>
        </p:nvGrpSpPr>
        <p:grpSpPr>
          <a:xfrm>
            <a:off x="-551178" y="210473"/>
            <a:ext cx="1417389" cy="1863608"/>
            <a:chOff x="834675" y="1717750"/>
            <a:chExt cx="1654475" cy="2177875"/>
          </a:xfrm>
        </p:grpSpPr>
        <p:sp>
          <p:nvSpPr>
            <p:cNvPr id="475" name="Google Shape;475;p6"/>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6"/>
          <p:cNvSpPr/>
          <p:nvPr/>
        </p:nvSpPr>
        <p:spPr>
          <a:xfrm flipH="1">
            <a:off x="7672716" y="3988716"/>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6"/>
          <p:cNvGrpSpPr/>
          <p:nvPr/>
        </p:nvGrpSpPr>
        <p:grpSpPr>
          <a:xfrm rot="9416188" flipH="1">
            <a:off x="7638889" y="4372034"/>
            <a:ext cx="1736110" cy="735918"/>
            <a:chOff x="1991294" y="1417190"/>
            <a:chExt cx="941608" cy="382965"/>
          </a:xfrm>
        </p:grpSpPr>
        <p:sp>
          <p:nvSpPr>
            <p:cNvPr id="558" name="Google Shape;558;p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6"/>
          <p:cNvGrpSpPr/>
          <p:nvPr/>
        </p:nvGrpSpPr>
        <p:grpSpPr>
          <a:xfrm rot="-2226685">
            <a:off x="46402" y="3523128"/>
            <a:ext cx="1337390" cy="1816605"/>
            <a:chOff x="1023912" y="448956"/>
            <a:chExt cx="1281259" cy="1252405"/>
          </a:xfrm>
        </p:grpSpPr>
        <p:sp>
          <p:nvSpPr>
            <p:cNvPr id="572" name="Google Shape;572;p6"/>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1"/>
        <p:cNvGrpSpPr/>
        <p:nvPr/>
      </p:nvGrpSpPr>
      <p:grpSpPr>
        <a:xfrm>
          <a:off x="0" y="0"/>
          <a:ext cx="0" cy="0"/>
          <a:chOff x="0" y="0"/>
          <a:chExt cx="0" cy="0"/>
        </a:xfrm>
      </p:grpSpPr>
      <p:sp>
        <p:nvSpPr>
          <p:cNvPr id="582" name="Google Shape;582;p7"/>
          <p:cNvSpPr/>
          <p:nvPr/>
        </p:nvSpPr>
        <p:spPr>
          <a:xfrm rot="649506" flipH="1">
            <a:off x="7317244" y="4375476"/>
            <a:ext cx="2084851" cy="2104292"/>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rot="790647">
            <a:off x="-539879" y="3300283"/>
            <a:ext cx="2084994" cy="2104437"/>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7"/>
          <p:cNvGrpSpPr/>
          <p:nvPr/>
        </p:nvGrpSpPr>
        <p:grpSpPr>
          <a:xfrm rot="5174114" flipH="1">
            <a:off x="5926936" y="2587731"/>
            <a:ext cx="3344613" cy="1892490"/>
            <a:chOff x="872390" y="3607993"/>
            <a:chExt cx="1825509" cy="1032932"/>
          </a:xfrm>
        </p:grpSpPr>
        <p:sp>
          <p:nvSpPr>
            <p:cNvPr id="585" name="Google Shape;585;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7"/>
          <p:cNvGrpSpPr/>
          <p:nvPr/>
        </p:nvGrpSpPr>
        <p:grpSpPr>
          <a:xfrm rot="-6882146">
            <a:off x="-323325" y="3634657"/>
            <a:ext cx="1736060" cy="735947"/>
            <a:chOff x="1991294" y="1417190"/>
            <a:chExt cx="941608" cy="382965"/>
          </a:xfrm>
        </p:grpSpPr>
        <p:sp>
          <p:nvSpPr>
            <p:cNvPr id="604" name="Google Shape;604;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7"/>
          <p:cNvSpPr/>
          <p:nvPr/>
        </p:nvSpPr>
        <p:spPr>
          <a:xfrm rot="10800000" flipH="1">
            <a:off x="7544525" y="-16484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7"/>
          <p:cNvGrpSpPr/>
          <p:nvPr/>
        </p:nvGrpSpPr>
        <p:grpSpPr>
          <a:xfrm rot="-4936319" flipH="1">
            <a:off x="6446698" y="3414089"/>
            <a:ext cx="2354882" cy="998291"/>
            <a:chOff x="1991294" y="1417190"/>
            <a:chExt cx="941608" cy="382965"/>
          </a:xfrm>
        </p:grpSpPr>
        <p:sp>
          <p:nvSpPr>
            <p:cNvPr id="619" name="Google Shape;619;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7"/>
          <p:cNvGrpSpPr/>
          <p:nvPr/>
        </p:nvGrpSpPr>
        <p:grpSpPr>
          <a:xfrm rot="7075067" flipH="1">
            <a:off x="-1193573" y="1769183"/>
            <a:ext cx="2465702" cy="1395174"/>
            <a:chOff x="872390" y="3607993"/>
            <a:chExt cx="1825509" cy="1032932"/>
          </a:xfrm>
        </p:grpSpPr>
        <p:sp>
          <p:nvSpPr>
            <p:cNvPr id="633" name="Google Shape;633;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7"/>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2" name="Google Shape;652;p7"/>
          <p:cNvSpPr txBox="1">
            <a:spLocks noGrp="1"/>
          </p:cNvSpPr>
          <p:nvPr>
            <p:ph type="body" idx="1"/>
          </p:nvPr>
        </p:nvSpPr>
        <p:spPr>
          <a:xfrm>
            <a:off x="1114925" y="1384250"/>
            <a:ext cx="3962700" cy="310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400">
                <a:solidFill>
                  <a:srgbClr val="434343"/>
                </a:solidFill>
              </a:defRPr>
            </a:lvl1pPr>
            <a:lvl2pPr marL="914400" lvl="1" indent="-317500" rtl="0">
              <a:lnSpc>
                <a:spcPct val="115000"/>
              </a:lnSpc>
              <a:spcBef>
                <a:spcPts val="0"/>
              </a:spcBef>
              <a:spcAft>
                <a:spcPts val="0"/>
              </a:spcAft>
              <a:buClr>
                <a:srgbClr val="595959"/>
              </a:buClr>
              <a:buSzPts val="1400"/>
              <a:buFont typeface="Anaheim"/>
              <a:buAutoNum type="alphaLcPeriod"/>
              <a:defRPr>
                <a:solidFill>
                  <a:srgbClr val="434343"/>
                </a:solidFill>
              </a:defRPr>
            </a:lvl2pPr>
            <a:lvl3pPr marL="1371600" lvl="2" indent="-317500" rtl="0">
              <a:lnSpc>
                <a:spcPct val="115000"/>
              </a:lnSpc>
              <a:spcBef>
                <a:spcPts val="0"/>
              </a:spcBef>
              <a:spcAft>
                <a:spcPts val="0"/>
              </a:spcAft>
              <a:buClr>
                <a:srgbClr val="595959"/>
              </a:buClr>
              <a:buSzPts val="1400"/>
              <a:buFont typeface="Anaheim"/>
              <a:buAutoNum type="romanLcPeriod"/>
              <a:defRPr>
                <a:solidFill>
                  <a:srgbClr val="434343"/>
                </a:solidFill>
              </a:defRPr>
            </a:lvl3pPr>
            <a:lvl4pPr marL="1828800" lvl="3" indent="-317500" rtl="0">
              <a:lnSpc>
                <a:spcPct val="115000"/>
              </a:lnSpc>
              <a:spcBef>
                <a:spcPts val="0"/>
              </a:spcBef>
              <a:spcAft>
                <a:spcPts val="0"/>
              </a:spcAft>
              <a:buClr>
                <a:srgbClr val="595959"/>
              </a:buClr>
              <a:buSzPts val="1400"/>
              <a:buFont typeface="Anaheim"/>
              <a:buAutoNum type="arabicPeriod"/>
              <a:defRPr>
                <a:solidFill>
                  <a:srgbClr val="434343"/>
                </a:solidFill>
              </a:defRPr>
            </a:lvl4pPr>
            <a:lvl5pPr marL="2286000" lvl="4" indent="-317500" rtl="0">
              <a:lnSpc>
                <a:spcPct val="115000"/>
              </a:lnSpc>
              <a:spcBef>
                <a:spcPts val="0"/>
              </a:spcBef>
              <a:spcAft>
                <a:spcPts val="0"/>
              </a:spcAft>
              <a:buClr>
                <a:srgbClr val="595959"/>
              </a:buClr>
              <a:buSzPts val="1400"/>
              <a:buFont typeface="Anaheim"/>
              <a:buAutoNum type="alphaLcPeriod"/>
              <a:defRPr>
                <a:solidFill>
                  <a:srgbClr val="434343"/>
                </a:solidFill>
              </a:defRPr>
            </a:lvl5pPr>
            <a:lvl6pPr marL="2743200" lvl="5" indent="-317500" rtl="0">
              <a:lnSpc>
                <a:spcPct val="115000"/>
              </a:lnSpc>
              <a:spcBef>
                <a:spcPts val="0"/>
              </a:spcBef>
              <a:spcAft>
                <a:spcPts val="0"/>
              </a:spcAft>
              <a:buClr>
                <a:srgbClr val="595959"/>
              </a:buClr>
              <a:buSzPts val="1400"/>
              <a:buFont typeface="Anaheim"/>
              <a:buAutoNum type="romanLcPeriod"/>
              <a:defRPr>
                <a:solidFill>
                  <a:srgbClr val="434343"/>
                </a:solidFill>
              </a:defRPr>
            </a:lvl6pPr>
            <a:lvl7pPr marL="3200400" lvl="6" indent="-317500" rtl="0">
              <a:lnSpc>
                <a:spcPct val="115000"/>
              </a:lnSpc>
              <a:spcBef>
                <a:spcPts val="0"/>
              </a:spcBef>
              <a:spcAft>
                <a:spcPts val="0"/>
              </a:spcAft>
              <a:buClr>
                <a:srgbClr val="595959"/>
              </a:buClr>
              <a:buSzPts val="1400"/>
              <a:buFont typeface="Anaheim"/>
              <a:buAutoNum type="arabicPeriod"/>
              <a:defRPr>
                <a:solidFill>
                  <a:srgbClr val="434343"/>
                </a:solidFill>
              </a:defRPr>
            </a:lvl7pPr>
            <a:lvl8pPr marL="3657600" lvl="7" indent="-317500" rtl="0">
              <a:lnSpc>
                <a:spcPct val="115000"/>
              </a:lnSpc>
              <a:spcBef>
                <a:spcPts val="0"/>
              </a:spcBef>
              <a:spcAft>
                <a:spcPts val="0"/>
              </a:spcAft>
              <a:buClr>
                <a:srgbClr val="595959"/>
              </a:buClr>
              <a:buSzPts val="1400"/>
              <a:buFont typeface="Anaheim"/>
              <a:buAutoNum type="alphaLcPeriod"/>
              <a:defRPr>
                <a:solidFill>
                  <a:srgbClr val="434343"/>
                </a:solidFill>
              </a:defRPr>
            </a:lvl8pPr>
            <a:lvl9pPr marL="4114800" lvl="8" indent="-317500" rtl="0">
              <a:lnSpc>
                <a:spcPct val="115000"/>
              </a:lnSpc>
              <a:spcBef>
                <a:spcPts val="0"/>
              </a:spcBef>
              <a:spcAft>
                <a:spcPts val="0"/>
              </a:spcAft>
              <a:buClr>
                <a:srgbClr val="595959"/>
              </a:buClr>
              <a:buSzPts val="1400"/>
              <a:buFont typeface="Anaheim"/>
              <a:buAutoNum type="romanLcPeriod"/>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0"/>
        <p:cNvGrpSpPr/>
        <p:nvPr/>
      </p:nvGrpSpPr>
      <p:grpSpPr>
        <a:xfrm>
          <a:off x="0" y="0"/>
          <a:ext cx="0" cy="0"/>
          <a:chOff x="0" y="0"/>
          <a:chExt cx="0" cy="0"/>
        </a:xfrm>
      </p:grpSpPr>
      <p:sp>
        <p:nvSpPr>
          <p:cNvPr id="871" name="Google Shape;871;p10"/>
          <p:cNvSpPr txBox="1">
            <a:spLocks noGrp="1"/>
          </p:cNvSpPr>
          <p:nvPr>
            <p:ph type="title"/>
          </p:nvPr>
        </p:nvSpPr>
        <p:spPr>
          <a:xfrm>
            <a:off x="3800000" y="1950900"/>
            <a:ext cx="4241100" cy="12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2" name="Google Shape;872;p10"/>
          <p:cNvSpPr/>
          <p:nvPr/>
        </p:nvSpPr>
        <p:spPr>
          <a:xfrm rot="10800000">
            <a:off x="7797191" y="-5854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513074" y="3885929"/>
            <a:ext cx="2653001" cy="1915231"/>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10"/>
          <p:cNvGrpSpPr/>
          <p:nvPr/>
        </p:nvGrpSpPr>
        <p:grpSpPr>
          <a:xfrm>
            <a:off x="7839463" y="198234"/>
            <a:ext cx="1575872" cy="1569849"/>
            <a:chOff x="4107225" y="2705850"/>
            <a:chExt cx="595275" cy="593000"/>
          </a:xfrm>
        </p:grpSpPr>
        <p:sp>
          <p:nvSpPr>
            <p:cNvPr id="875" name="Google Shape;875;p1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0"/>
          <p:cNvGrpSpPr/>
          <p:nvPr/>
        </p:nvGrpSpPr>
        <p:grpSpPr>
          <a:xfrm rot="-2823324">
            <a:off x="7509960" y="4463056"/>
            <a:ext cx="1210489" cy="320818"/>
            <a:chOff x="1991294" y="1563055"/>
            <a:chExt cx="593220" cy="157222"/>
          </a:xfrm>
        </p:grpSpPr>
        <p:sp>
          <p:nvSpPr>
            <p:cNvPr id="886" name="Google Shape;886;p1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0"/>
          <p:cNvGrpSpPr/>
          <p:nvPr/>
        </p:nvGrpSpPr>
        <p:grpSpPr>
          <a:xfrm rot="-8514413" flipH="1">
            <a:off x="3362716" y="-150235"/>
            <a:ext cx="1402043" cy="1370469"/>
            <a:chOff x="1023912" y="448956"/>
            <a:chExt cx="1281259" cy="1252405"/>
          </a:xfrm>
        </p:grpSpPr>
        <p:sp>
          <p:nvSpPr>
            <p:cNvPr id="895" name="Google Shape;895;p1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1"/>
        <p:cNvGrpSpPr/>
        <p:nvPr/>
      </p:nvGrpSpPr>
      <p:grpSpPr>
        <a:xfrm>
          <a:off x="0" y="0"/>
          <a:ext cx="0" cy="0"/>
          <a:chOff x="0" y="0"/>
          <a:chExt cx="0" cy="0"/>
        </a:xfrm>
      </p:grpSpPr>
      <p:sp>
        <p:nvSpPr>
          <p:cNvPr id="1022" name="Google Shape;1022;p13"/>
          <p:cNvSpPr/>
          <p:nvPr/>
        </p:nvSpPr>
        <p:spPr>
          <a:xfrm rot="-5400000" flipH="1">
            <a:off x="7843900" y="23821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13"/>
          <p:cNvGrpSpPr/>
          <p:nvPr/>
        </p:nvGrpSpPr>
        <p:grpSpPr>
          <a:xfrm>
            <a:off x="8022144" y="397019"/>
            <a:ext cx="1210664" cy="1622854"/>
            <a:chOff x="3852319" y="364994"/>
            <a:chExt cx="1210664" cy="1622854"/>
          </a:xfrm>
        </p:grpSpPr>
        <p:sp>
          <p:nvSpPr>
            <p:cNvPr id="1024" name="Google Shape;1024;p1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13"/>
          <p:cNvSpPr/>
          <p:nvPr/>
        </p:nvSpPr>
        <p:spPr>
          <a:xfrm rot="3843304" flipH="1">
            <a:off x="-1726673" y="3761944"/>
            <a:ext cx="3394444" cy="1556024"/>
          </a:xfrm>
          <a:custGeom>
            <a:avLst/>
            <a:gdLst/>
            <a:ahLst/>
            <a:cxnLst/>
            <a:rect l="l" t="t" r="r" b="b"/>
            <a:pathLst>
              <a:path w="135780" h="62242" extrusionOk="0">
                <a:moveTo>
                  <a:pt x="34725" y="0"/>
                </a:moveTo>
                <a:cubicBezTo>
                  <a:pt x="32158" y="0"/>
                  <a:pt x="29687" y="585"/>
                  <a:pt x="27432" y="2020"/>
                </a:cubicBezTo>
                <a:cubicBezTo>
                  <a:pt x="21495" y="5756"/>
                  <a:pt x="0" y="28029"/>
                  <a:pt x="8446" y="44697"/>
                </a:cubicBezTo>
                <a:cubicBezTo>
                  <a:pt x="13458" y="54587"/>
                  <a:pt x="26334" y="57147"/>
                  <a:pt x="28737" y="57673"/>
                </a:cubicBezTo>
                <a:cubicBezTo>
                  <a:pt x="43345" y="60863"/>
                  <a:pt x="55971" y="62241"/>
                  <a:pt x="66817" y="62241"/>
                </a:cubicBezTo>
                <a:cubicBezTo>
                  <a:pt x="135779" y="62241"/>
                  <a:pt x="132763" y="6522"/>
                  <a:pt x="109506" y="6522"/>
                </a:cubicBezTo>
                <a:cubicBezTo>
                  <a:pt x="109308" y="6522"/>
                  <a:pt x="109109" y="6526"/>
                  <a:pt x="108908" y="6534"/>
                </a:cubicBezTo>
                <a:cubicBezTo>
                  <a:pt x="94879" y="7604"/>
                  <a:pt x="90908" y="21124"/>
                  <a:pt x="79841" y="22160"/>
                </a:cubicBezTo>
                <a:cubicBezTo>
                  <a:pt x="79235" y="22217"/>
                  <a:pt x="78653" y="22244"/>
                  <a:pt x="78091" y="22244"/>
                </a:cubicBezTo>
                <a:cubicBezTo>
                  <a:pt x="67400" y="22244"/>
                  <a:pt x="64320" y="12294"/>
                  <a:pt x="50618" y="5078"/>
                </a:cubicBezTo>
                <a:cubicBezTo>
                  <a:pt x="45612" y="2446"/>
                  <a:pt x="39970" y="0"/>
                  <a:pt x="34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txBox="1">
            <a:spLocks noGrp="1"/>
          </p:cNvSpPr>
          <p:nvPr>
            <p:ph type="title"/>
          </p:nvPr>
        </p:nvSpPr>
        <p:spPr>
          <a:xfrm>
            <a:off x="2167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4" name="Google Shape;1044;p13"/>
          <p:cNvSpPr txBox="1">
            <a:spLocks noGrp="1"/>
          </p:cNvSpPr>
          <p:nvPr>
            <p:ph type="title" idx="2" hasCustomPrompt="1"/>
          </p:nvPr>
        </p:nvSpPr>
        <p:spPr>
          <a:xfrm>
            <a:off x="13650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5" name="Google Shape;1045;p13"/>
          <p:cNvSpPr txBox="1">
            <a:spLocks noGrp="1"/>
          </p:cNvSpPr>
          <p:nvPr>
            <p:ph type="subTitle" idx="1"/>
          </p:nvPr>
        </p:nvSpPr>
        <p:spPr>
          <a:xfrm>
            <a:off x="2167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6" name="Google Shape;1046;p13"/>
          <p:cNvSpPr txBox="1">
            <a:spLocks noGrp="1"/>
          </p:cNvSpPr>
          <p:nvPr>
            <p:ph type="title" idx="3"/>
          </p:nvPr>
        </p:nvSpPr>
        <p:spPr>
          <a:xfrm>
            <a:off x="5308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7" name="Google Shape;1047;p13"/>
          <p:cNvSpPr txBox="1">
            <a:spLocks noGrp="1"/>
          </p:cNvSpPr>
          <p:nvPr>
            <p:ph type="title" idx="4" hasCustomPrompt="1"/>
          </p:nvPr>
        </p:nvSpPr>
        <p:spPr>
          <a:xfrm>
            <a:off x="45822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 name="Google Shape;1048;p13"/>
          <p:cNvSpPr txBox="1">
            <a:spLocks noGrp="1"/>
          </p:cNvSpPr>
          <p:nvPr>
            <p:ph type="subTitle" idx="5"/>
          </p:nvPr>
        </p:nvSpPr>
        <p:spPr>
          <a:xfrm>
            <a:off x="5308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9" name="Google Shape;1049;p13"/>
          <p:cNvSpPr txBox="1">
            <a:spLocks noGrp="1"/>
          </p:cNvSpPr>
          <p:nvPr>
            <p:ph type="title" idx="6"/>
          </p:nvPr>
        </p:nvSpPr>
        <p:spPr>
          <a:xfrm>
            <a:off x="2167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0" name="Google Shape;1050;p13"/>
          <p:cNvSpPr txBox="1">
            <a:spLocks noGrp="1"/>
          </p:cNvSpPr>
          <p:nvPr>
            <p:ph type="title" idx="7" hasCustomPrompt="1"/>
          </p:nvPr>
        </p:nvSpPr>
        <p:spPr>
          <a:xfrm>
            <a:off x="13650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1" name="Google Shape;1051;p13"/>
          <p:cNvSpPr txBox="1">
            <a:spLocks noGrp="1"/>
          </p:cNvSpPr>
          <p:nvPr>
            <p:ph type="subTitle" idx="8"/>
          </p:nvPr>
        </p:nvSpPr>
        <p:spPr>
          <a:xfrm>
            <a:off x="2167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2" name="Google Shape;1052;p13"/>
          <p:cNvSpPr txBox="1">
            <a:spLocks noGrp="1"/>
          </p:cNvSpPr>
          <p:nvPr>
            <p:ph type="title" idx="9"/>
          </p:nvPr>
        </p:nvSpPr>
        <p:spPr>
          <a:xfrm>
            <a:off x="5308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3" name="Google Shape;1053;p13"/>
          <p:cNvSpPr txBox="1">
            <a:spLocks noGrp="1"/>
          </p:cNvSpPr>
          <p:nvPr>
            <p:ph type="title" idx="13" hasCustomPrompt="1"/>
          </p:nvPr>
        </p:nvSpPr>
        <p:spPr>
          <a:xfrm>
            <a:off x="45822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4" name="Google Shape;1054;p13"/>
          <p:cNvSpPr txBox="1">
            <a:spLocks noGrp="1"/>
          </p:cNvSpPr>
          <p:nvPr>
            <p:ph type="subTitle" idx="14"/>
          </p:nvPr>
        </p:nvSpPr>
        <p:spPr>
          <a:xfrm>
            <a:off x="5308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5" name="Google Shape;1055;p13"/>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6" name="Google Shape;1056;p13"/>
          <p:cNvGrpSpPr/>
          <p:nvPr/>
        </p:nvGrpSpPr>
        <p:grpSpPr>
          <a:xfrm rot="5400000">
            <a:off x="-319240" y="3413611"/>
            <a:ext cx="1262791" cy="535270"/>
            <a:chOff x="1991294" y="1417190"/>
            <a:chExt cx="941608" cy="382965"/>
          </a:xfrm>
        </p:grpSpPr>
        <p:sp>
          <p:nvSpPr>
            <p:cNvPr id="1057" name="Google Shape;1057;p1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13"/>
          <p:cNvGrpSpPr/>
          <p:nvPr/>
        </p:nvGrpSpPr>
        <p:grpSpPr>
          <a:xfrm rot="-4889685">
            <a:off x="-832768" y="1666812"/>
            <a:ext cx="2188390" cy="1238262"/>
            <a:chOff x="872390" y="3607993"/>
            <a:chExt cx="1825509" cy="1032932"/>
          </a:xfrm>
        </p:grpSpPr>
        <p:sp>
          <p:nvSpPr>
            <p:cNvPr id="1071" name="Google Shape;1071;p1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22"/>
        <p:cNvGrpSpPr/>
        <p:nvPr/>
      </p:nvGrpSpPr>
      <p:grpSpPr>
        <a:xfrm>
          <a:off x="0" y="0"/>
          <a:ext cx="0" cy="0"/>
          <a:chOff x="0" y="0"/>
          <a:chExt cx="0" cy="0"/>
        </a:xfrm>
      </p:grpSpPr>
      <p:sp>
        <p:nvSpPr>
          <p:cNvPr id="1623" name="Google Shape;1623;p18"/>
          <p:cNvSpPr/>
          <p:nvPr/>
        </p:nvSpPr>
        <p:spPr>
          <a:xfrm>
            <a:off x="8101850" y="-363200"/>
            <a:ext cx="898200" cy="898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5" name="Google Shape;1625;p18"/>
          <p:cNvSpPr/>
          <p:nvPr/>
        </p:nvSpPr>
        <p:spPr>
          <a:xfrm rot="10800000" flipH="1">
            <a:off x="8517200" y="-916547"/>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rot="4870125">
            <a:off x="-902249" y="4133444"/>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18"/>
          <p:cNvGrpSpPr/>
          <p:nvPr/>
        </p:nvGrpSpPr>
        <p:grpSpPr>
          <a:xfrm rot="5400000" flipH="1">
            <a:off x="7415738" y="4222990"/>
            <a:ext cx="1913863" cy="1082926"/>
            <a:chOff x="872390" y="3607993"/>
            <a:chExt cx="1825509" cy="1032932"/>
          </a:xfrm>
        </p:grpSpPr>
        <p:sp>
          <p:nvSpPr>
            <p:cNvPr id="1628" name="Google Shape;1628;p18"/>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8"/>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8"/>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18"/>
          <p:cNvGrpSpPr/>
          <p:nvPr/>
        </p:nvGrpSpPr>
        <p:grpSpPr>
          <a:xfrm>
            <a:off x="-846595" y="140705"/>
            <a:ext cx="1296926" cy="1292028"/>
            <a:chOff x="4107225" y="2705850"/>
            <a:chExt cx="595275" cy="593000"/>
          </a:xfrm>
        </p:grpSpPr>
        <p:sp>
          <p:nvSpPr>
            <p:cNvPr id="1647" name="Google Shape;1647;p18"/>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8"/>
          <p:cNvGrpSpPr/>
          <p:nvPr/>
        </p:nvGrpSpPr>
        <p:grpSpPr>
          <a:xfrm rot="3428604">
            <a:off x="-456841" y="4240532"/>
            <a:ext cx="1736082" cy="735927"/>
            <a:chOff x="1991294" y="1417190"/>
            <a:chExt cx="941608" cy="382965"/>
          </a:xfrm>
        </p:grpSpPr>
        <p:sp>
          <p:nvSpPr>
            <p:cNvPr id="1658" name="Google Shape;1658;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8"/>
          <p:cNvGrpSpPr/>
          <p:nvPr/>
        </p:nvGrpSpPr>
        <p:grpSpPr>
          <a:xfrm rot="5399814">
            <a:off x="-609277" y="335937"/>
            <a:ext cx="1736137" cy="735905"/>
            <a:chOff x="1991294" y="1417190"/>
            <a:chExt cx="941608" cy="382965"/>
          </a:xfrm>
        </p:grpSpPr>
        <p:sp>
          <p:nvSpPr>
            <p:cNvPr id="1672" name="Google Shape;1672;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685"/>
        <p:cNvGrpSpPr/>
        <p:nvPr/>
      </p:nvGrpSpPr>
      <p:grpSpPr>
        <a:xfrm>
          <a:off x="0" y="0"/>
          <a:ext cx="0" cy="0"/>
          <a:chOff x="0" y="0"/>
          <a:chExt cx="0" cy="0"/>
        </a:xfrm>
      </p:grpSpPr>
      <p:sp>
        <p:nvSpPr>
          <p:cNvPr id="1686" name="Google Shape;1686;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7" name="Google Shape;1687;p19"/>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19"/>
          <p:cNvGrpSpPr/>
          <p:nvPr/>
        </p:nvGrpSpPr>
        <p:grpSpPr>
          <a:xfrm rot="-5399814" flipH="1">
            <a:off x="7923994" y="3707710"/>
            <a:ext cx="1736043" cy="735943"/>
            <a:chOff x="1991294" y="1417190"/>
            <a:chExt cx="941608" cy="382965"/>
          </a:xfrm>
        </p:grpSpPr>
        <p:sp>
          <p:nvSpPr>
            <p:cNvPr id="1690" name="Google Shape;1690;p19"/>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9"/>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9"/>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9"/>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9"/>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19"/>
          <p:cNvSpPr/>
          <p:nvPr/>
        </p:nvSpPr>
        <p:spPr>
          <a:xfrm rot="5400000" flipH="1">
            <a:off x="8273766" y="-106383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19"/>
          <p:cNvGrpSpPr/>
          <p:nvPr/>
        </p:nvGrpSpPr>
        <p:grpSpPr>
          <a:xfrm>
            <a:off x="7662772" y="-1324102"/>
            <a:ext cx="1417389" cy="1863608"/>
            <a:chOff x="834675" y="1717750"/>
            <a:chExt cx="1654475" cy="2177875"/>
          </a:xfrm>
        </p:grpSpPr>
        <p:sp>
          <p:nvSpPr>
            <p:cNvPr id="1705" name="Google Shape;1705;p19"/>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9"/>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9"/>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9"/>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9"/>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9"/>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9"/>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9"/>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9"/>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9"/>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9"/>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9"/>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9"/>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9"/>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9"/>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9"/>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9"/>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9"/>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9"/>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9"/>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9"/>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9"/>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9"/>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9"/>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9"/>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9"/>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9"/>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9"/>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9"/>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9"/>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9"/>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9"/>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9"/>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9"/>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9"/>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9"/>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9"/>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9"/>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9"/>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9"/>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9"/>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9"/>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9"/>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9"/>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9"/>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9"/>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9"/>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9"/>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9"/>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9"/>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9"/>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9"/>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9"/>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9"/>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9"/>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9"/>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9"/>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9"/>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9"/>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9"/>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9"/>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9"/>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9"/>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9"/>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9"/>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9"/>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9"/>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9"/>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9"/>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9"/>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9"/>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9"/>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9"/>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9"/>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9"/>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9"/>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9"/>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9"/>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9"/>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9"/>
          <p:cNvGrpSpPr/>
          <p:nvPr/>
        </p:nvGrpSpPr>
        <p:grpSpPr>
          <a:xfrm rot="5400000" flipH="1">
            <a:off x="-507937" y="3934615"/>
            <a:ext cx="1913863" cy="1082926"/>
            <a:chOff x="872390" y="3607993"/>
            <a:chExt cx="1825509" cy="1032932"/>
          </a:xfrm>
        </p:grpSpPr>
        <p:sp>
          <p:nvSpPr>
            <p:cNvPr id="1786" name="Google Shape;1786;p19"/>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9" r:id="rId7"/>
    <p:sldLayoutId id="2147483664" r:id="rId8"/>
    <p:sldLayoutId id="2147483665" r:id="rId9"/>
    <p:sldLayoutId id="2147483670" r:id="rId10"/>
    <p:sldLayoutId id="2147483671" r:id="rId11"/>
    <p:sldLayoutId id="2147483673" r:id="rId12"/>
    <p:sldLayoutId id="2147483676" r:id="rId13"/>
    <p:sldLayoutId id="2147483679" r:id="rId14"/>
    <p:sldLayoutId id="2147483680"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lenguajejs.com/javascript/eventos/eventos-javascript/" TargetMode="External"/><Relationship Id="rId2" Type="http://schemas.openxmlformats.org/officeDocument/2006/relationships/hyperlink" Target="https://lenguajejs.com/javascript/eventos/eventos-html/" TargetMode="External"/><Relationship Id="rId1" Type="http://schemas.openxmlformats.org/officeDocument/2006/relationships/slideLayout" Target="../slideLayouts/slideLayout10.xml"/><Relationship Id="rId4" Type="http://schemas.openxmlformats.org/officeDocument/2006/relationships/hyperlink" Target="https://lenguajejs.com/javascript/eventos/addeventlisten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44"/>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S" sz="4800" dirty="0"/>
              <a:t>Programación Básica en JavaScript con </a:t>
            </a:r>
            <a:r>
              <a:rPr lang="es-ES" sz="4800" dirty="0" err="1"/>
              <a:t>NodeJS</a:t>
            </a:r>
            <a:endParaRPr lang="es-ES" sz="4800" dirty="0"/>
          </a:p>
        </p:txBody>
      </p:sp>
      <p:sp>
        <p:nvSpPr>
          <p:cNvPr id="4374" name="Google Shape;4374;p44"/>
          <p:cNvSpPr txBox="1">
            <a:spLocks noGrp="1"/>
          </p:cNvSpPr>
          <p:nvPr>
            <p:ph type="subTitle" idx="1"/>
          </p:nvPr>
        </p:nvSpPr>
        <p:spPr>
          <a:xfrm>
            <a:off x="2392500" y="3794088"/>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Mitzi Ailyn Vázquez Galicia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48">
            <a:hlinkClick r:id="" action="ppaction://noaction"/>
          </p:cNvPr>
          <p:cNvSpPr/>
          <p:nvPr/>
        </p:nvSpPr>
        <p:spPr>
          <a:xfrm>
            <a:off x="4767704" y="279632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8">
            <a:hlinkClick r:id="" action="ppaction://noaction"/>
          </p:cNvPr>
          <p:cNvSpPr/>
          <p:nvPr/>
        </p:nvSpPr>
        <p:spPr>
          <a:xfrm>
            <a:off x="571419" y="273054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a:hlinkClick r:id="" action="ppaction://noaction"/>
          </p:cNvPr>
          <p:cNvSpPr/>
          <p:nvPr/>
        </p:nvSpPr>
        <p:spPr>
          <a:xfrm>
            <a:off x="2938927" y="1324575"/>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8">
            <a:hlinkClick r:id="rId3" action="ppaction://hlinksldjump"/>
          </p:cNvPr>
          <p:cNvSpPr/>
          <p:nvPr/>
        </p:nvSpPr>
        <p:spPr>
          <a:xfrm>
            <a:off x="1383325" y="1824700"/>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48"/>
          <p:cNvGrpSpPr/>
          <p:nvPr/>
        </p:nvGrpSpPr>
        <p:grpSpPr>
          <a:xfrm>
            <a:off x="617954" y="2716994"/>
            <a:ext cx="621815" cy="620885"/>
            <a:chOff x="741211" y="1182078"/>
            <a:chExt cx="556484" cy="620885"/>
          </a:xfrm>
        </p:grpSpPr>
        <p:sp>
          <p:nvSpPr>
            <p:cNvPr id="4409" name="Google Shape;4409;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48"/>
            <p:cNvGrpSpPr/>
            <p:nvPr/>
          </p:nvGrpSpPr>
          <p:grpSpPr>
            <a:xfrm>
              <a:off x="752589" y="1576747"/>
              <a:ext cx="533704" cy="226217"/>
              <a:chOff x="1991294" y="1417190"/>
              <a:chExt cx="941608" cy="382965"/>
            </a:xfrm>
          </p:grpSpPr>
          <p:sp>
            <p:nvSpPr>
              <p:cNvPr id="4411" name="Google Shape;4411;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48"/>
          <p:cNvGrpSpPr/>
          <p:nvPr/>
        </p:nvGrpSpPr>
        <p:grpSpPr>
          <a:xfrm>
            <a:off x="4777721" y="2777036"/>
            <a:ext cx="621815" cy="620885"/>
            <a:chOff x="741211" y="1182078"/>
            <a:chExt cx="556484" cy="620885"/>
          </a:xfrm>
        </p:grpSpPr>
        <p:sp>
          <p:nvSpPr>
            <p:cNvPr id="4425" name="Google Shape;4425;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48"/>
            <p:cNvGrpSpPr/>
            <p:nvPr/>
          </p:nvGrpSpPr>
          <p:grpSpPr>
            <a:xfrm>
              <a:off x="752589" y="1576747"/>
              <a:ext cx="533704" cy="226217"/>
              <a:chOff x="1991294" y="1417190"/>
              <a:chExt cx="941608" cy="382965"/>
            </a:xfrm>
          </p:grpSpPr>
          <p:sp>
            <p:nvSpPr>
              <p:cNvPr id="4427" name="Google Shape;4427;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48"/>
          <p:cNvGrpSpPr/>
          <p:nvPr/>
        </p:nvGrpSpPr>
        <p:grpSpPr>
          <a:xfrm>
            <a:off x="2948944" y="1334140"/>
            <a:ext cx="621815" cy="620885"/>
            <a:chOff x="741211" y="1182078"/>
            <a:chExt cx="556484" cy="620885"/>
          </a:xfrm>
        </p:grpSpPr>
        <p:sp>
          <p:nvSpPr>
            <p:cNvPr id="4457" name="Google Shape;4457;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48"/>
            <p:cNvGrpSpPr/>
            <p:nvPr/>
          </p:nvGrpSpPr>
          <p:grpSpPr>
            <a:xfrm>
              <a:off x="752589" y="1576747"/>
              <a:ext cx="533704" cy="226217"/>
              <a:chOff x="1991294" y="1417190"/>
              <a:chExt cx="941608" cy="382965"/>
            </a:xfrm>
          </p:grpSpPr>
          <p:sp>
            <p:nvSpPr>
              <p:cNvPr id="4459" name="Google Shape;4459;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5" name="Google Shape;4475;p48">
            <a:hlinkClick r:id="" action="ppaction://noaction"/>
          </p:cNvPr>
          <p:cNvSpPr txBox="1">
            <a:spLocks noGrp="1"/>
          </p:cNvSpPr>
          <p:nvPr>
            <p:ph type="title" idx="3"/>
          </p:nvPr>
        </p:nvSpPr>
        <p:spPr>
          <a:xfrm>
            <a:off x="3620677" y="1334137"/>
            <a:ext cx="29424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estructurada</a:t>
            </a:r>
            <a:endParaRPr sz="1500" dirty="0"/>
          </a:p>
        </p:txBody>
      </p:sp>
      <p:sp>
        <p:nvSpPr>
          <p:cNvPr id="4476" name="Google Shape;4476;p48">
            <a:hlinkClick r:id="" action="ppaction://noaction"/>
          </p:cNvPr>
          <p:cNvSpPr txBox="1">
            <a:spLocks noGrp="1"/>
          </p:cNvSpPr>
          <p:nvPr>
            <p:ph type="title" idx="4"/>
          </p:nvPr>
        </p:nvSpPr>
        <p:spPr>
          <a:xfrm>
            <a:off x="2894152" y="1406880"/>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77" name="Google Shape;4477;p48">
            <a:hlinkClick r:id="" action="ppaction://noaction"/>
          </p:cNvPr>
          <p:cNvSpPr txBox="1">
            <a:spLocks noGrp="1"/>
          </p:cNvSpPr>
          <p:nvPr>
            <p:ph type="subTitle" idx="5"/>
          </p:nvPr>
        </p:nvSpPr>
        <p:spPr>
          <a:xfrm>
            <a:off x="3620676" y="1594837"/>
            <a:ext cx="307184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En este tipo de programación, el flujo de control se define mediante bucles anidados, condicionales y subrutinas.</a:t>
            </a:r>
            <a:endParaRPr lang="fr-FR" dirty="0"/>
          </a:p>
        </p:txBody>
      </p:sp>
      <p:sp>
        <p:nvSpPr>
          <p:cNvPr id="4478" name="Google Shape;4478;p48">
            <a:hlinkClick r:id="" action="ppaction://noaction"/>
          </p:cNvPr>
          <p:cNvSpPr txBox="1">
            <a:spLocks noGrp="1"/>
          </p:cNvSpPr>
          <p:nvPr>
            <p:ph type="title" idx="6"/>
          </p:nvPr>
        </p:nvSpPr>
        <p:spPr>
          <a:xfrm>
            <a:off x="1241193" y="2577700"/>
            <a:ext cx="3305917"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600" dirty="0"/>
              <a:t>Programación procedimental</a:t>
            </a:r>
            <a:endParaRPr sz="1600" dirty="0"/>
          </a:p>
        </p:txBody>
      </p:sp>
      <p:sp>
        <p:nvSpPr>
          <p:cNvPr id="4479" name="Google Shape;4479;p48"/>
          <p:cNvSpPr txBox="1">
            <a:spLocks noGrp="1"/>
          </p:cNvSpPr>
          <p:nvPr>
            <p:ph type="subTitle" idx="8"/>
          </p:nvPr>
        </p:nvSpPr>
        <p:spPr>
          <a:xfrm>
            <a:off x="1355894" y="2991271"/>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Este paradigma consiste en basarse en un número muy bajo de expresiones repetidas para englobarlas todas en un procedimiento o función y </a:t>
            </a:r>
            <a:r>
              <a:rPr lang="es-ES" sz="1600" dirty="0"/>
              <a:t>llamarlo</a:t>
            </a:r>
            <a:r>
              <a:rPr lang="es-ES" dirty="0"/>
              <a:t> cada vez que tenga que ejecutarse.</a:t>
            </a:r>
            <a:endParaRPr dirty="0"/>
          </a:p>
        </p:txBody>
      </p:sp>
      <p:sp>
        <p:nvSpPr>
          <p:cNvPr id="4480" name="Google Shape;4480;p48">
            <a:hlinkClick r:id="" action="ppaction://noaction"/>
          </p:cNvPr>
          <p:cNvSpPr txBox="1">
            <a:spLocks noGrp="1"/>
          </p:cNvSpPr>
          <p:nvPr>
            <p:ph type="title" idx="9"/>
          </p:nvPr>
        </p:nvSpPr>
        <p:spPr>
          <a:xfrm>
            <a:off x="5399536" y="2691329"/>
            <a:ext cx="26637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modular</a:t>
            </a:r>
            <a:endParaRPr sz="1500" dirty="0"/>
          </a:p>
        </p:txBody>
      </p:sp>
      <p:sp>
        <p:nvSpPr>
          <p:cNvPr id="4481" name="Google Shape;4481;p48">
            <a:hlinkClick r:id="" action="ppaction://noaction"/>
          </p:cNvPr>
          <p:cNvSpPr txBox="1">
            <a:spLocks noGrp="1"/>
          </p:cNvSpPr>
          <p:nvPr>
            <p:ph type="subTitle" idx="14"/>
          </p:nvPr>
        </p:nvSpPr>
        <p:spPr>
          <a:xfrm>
            <a:off x="5449454" y="305131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trata de dividir un programa en módulos o subprogramas con el fin de hacerlo más manejable y legible. Ayuda a resolver problemas de programación más complejos.</a:t>
            </a:r>
            <a:endParaRPr lang="fr-FR" dirty="0"/>
          </a:p>
        </p:txBody>
      </p:sp>
      <p:sp>
        <p:nvSpPr>
          <p:cNvPr id="4482" name="Google Shape;4482;p48"/>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Existen algunos enfoques sujetos a la programación imperativa, por ejemplo:</a:t>
            </a:r>
            <a:endParaRPr sz="2000" dirty="0"/>
          </a:p>
        </p:txBody>
      </p:sp>
      <p:sp>
        <p:nvSpPr>
          <p:cNvPr id="4483" name="Google Shape;4483;p48">
            <a:hlinkClick r:id="" action="ppaction://noaction"/>
          </p:cNvPr>
          <p:cNvSpPr txBox="1">
            <a:spLocks noGrp="1"/>
          </p:cNvSpPr>
          <p:nvPr>
            <p:ph type="title" idx="7"/>
          </p:nvPr>
        </p:nvSpPr>
        <p:spPr>
          <a:xfrm>
            <a:off x="553169" y="2803339"/>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84" name="Google Shape;4484;p48">
            <a:hlinkClick r:id="" action="ppaction://noaction"/>
          </p:cNvPr>
          <p:cNvSpPr txBox="1">
            <a:spLocks noGrp="1"/>
          </p:cNvSpPr>
          <p:nvPr>
            <p:ph type="title" idx="13"/>
          </p:nvPr>
        </p:nvSpPr>
        <p:spPr>
          <a:xfrm>
            <a:off x="4722929" y="2863381"/>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11" name="CuadroTexto 10">
            <a:extLst>
              <a:ext uri="{FF2B5EF4-FFF2-40B4-BE49-F238E27FC236}">
                <a16:creationId xmlns:a16="http://schemas.microsoft.com/office/drawing/2014/main" id="{CD9C0F51-D317-1D38-FD22-65E9142978A1}"/>
              </a:ext>
            </a:extLst>
          </p:cNvPr>
          <p:cNvSpPr txBox="1"/>
          <p:nvPr/>
        </p:nvSpPr>
        <p:spPr>
          <a:xfrm>
            <a:off x="1025704" y="988268"/>
            <a:ext cx="1960684" cy="1384995"/>
          </a:xfrm>
          <a:prstGeom prst="rect">
            <a:avLst/>
          </a:prstGeom>
          <a:noFill/>
        </p:spPr>
        <p:txBody>
          <a:bodyPr wrap="square">
            <a:spAutoFit/>
          </a:bodyPr>
          <a:lstStyle/>
          <a:p>
            <a:r>
              <a:rPr lang="es-ES" b="0" i="0" dirty="0">
                <a:solidFill>
                  <a:schemeClr val="bg1">
                    <a:lumMod val="50000"/>
                  </a:schemeClr>
                </a:solidFill>
                <a:effectLst/>
                <a:latin typeface="-apple-system"/>
              </a:rPr>
              <a:t>**Algunos de los lenguajes que hacen uso de este tipo de paradigmas son: </a:t>
            </a:r>
            <a:r>
              <a:rPr lang="es-ES" b="1" i="0" dirty="0">
                <a:solidFill>
                  <a:schemeClr val="bg1">
                    <a:lumMod val="50000"/>
                  </a:schemeClr>
                </a:solidFill>
                <a:effectLst/>
                <a:latin typeface="-apple-system"/>
              </a:rPr>
              <a:t>Pascal, COBOL, FORTRAN, C, C++, etc.</a:t>
            </a:r>
            <a:endParaRPr lang="es-MX" dirty="0">
              <a:solidFill>
                <a:schemeClr val="bg1">
                  <a:lumMod val="50000"/>
                </a:schemeClr>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1FA0E-B1DF-8658-8B41-040865A6F7A6}"/>
              </a:ext>
            </a:extLst>
          </p:cNvPr>
          <p:cNvSpPr>
            <a:spLocks noGrp="1"/>
          </p:cNvSpPr>
          <p:nvPr>
            <p:ph type="title"/>
          </p:nvPr>
        </p:nvSpPr>
        <p:spPr/>
        <p:txBody>
          <a:bodyPr/>
          <a:lstStyle/>
          <a:p>
            <a:r>
              <a:rPr lang="es-ES" dirty="0"/>
              <a:t>6.1 Introducción</a:t>
            </a:r>
            <a:endParaRPr lang="es-MX" dirty="0"/>
          </a:p>
        </p:txBody>
      </p:sp>
      <p:sp>
        <p:nvSpPr>
          <p:cNvPr id="3" name="Marcador de texto 2">
            <a:extLst>
              <a:ext uri="{FF2B5EF4-FFF2-40B4-BE49-F238E27FC236}">
                <a16:creationId xmlns:a16="http://schemas.microsoft.com/office/drawing/2014/main" id="{35CE032C-10D3-9503-7AA5-E3ED14CF97BD}"/>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La principal función de un </a:t>
            </a:r>
            <a:r>
              <a:rPr lang="es-ES" b="0" i="0" dirty="0" err="1">
                <a:solidFill>
                  <a:schemeClr val="bg2">
                    <a:lumMod val="50000"/>
                  </a:schemeClr>
                </a:solidFill>
                <a:effectLst/>
                <a:latin typeface="PT Sans" panose="020B0503020203020204" pitchFamily="34" charset="0"/>
              </a:rPr>
              <a:t>WebServer</a:t>
            </a:r>
            <a:r>
              <a:rPr lang="es-ES" b="0" i="0" dirty="0">
                <a:solidFill>
                  <a:schemeClr val="bg2">
                    <a:lumMod val="50000"/>
                  </a:schemeClr>
                </a:solidFill>
                <a:effectLst/>
                <a:latin typeface="PT Sans" panose="020B0503020203020204" pitchFamily="34" charset="0"/>
              </a:rPr>
              <a:t> es </a:t>
            </a:r>
            <a:r>
              <a:rPr lang="es-ES" b="1" i="0" dirty="0">
                <a:solidFill>
                  <a:schemeClr val="bg2">
                    <a:lumMod val="50000"/>
                  </a:schemeClr>
                </a:solidFill>
                <a:effectLst/>
                <a:latin typeface="PT Sans" panose="020B0503020203020204" pitchFamily="34" charset="0"/>
              </a:rPr>
              <a:t>almacenar los archivos de un sitio y emitirlos por Internet</a:t>
            </a:r>
            <a:r>
              <a:rPr lang="es-ES" b="0" i="0" dirty="0">
                <a:solidFill>
                  <a:schemeClr val="bg2">
                    <a:lumMod val="50000"/>
                  </a:schemeClr>
                </a:solidFill>
                <a:effectLst/>
                <a:latin typeface="PT Sans" panose="020B0503020203020204" pitchFamily="34" charset="0"/>
              </a:rPr>
              <a:t> para que las páginas que aloja puedan ser visitadas por los usuarios.</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Cuando un usuario entra en una página de Internet, su navegador se comunica con el servidor, enviando y recibiendo datos que determinan qué es lo que verá en su pantalla. </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Se puede sintetizar el concepto como: Los </a:t>
            </a:r>
            <a:r>
              <a:rPr lang="es-ES" b="0" i="0" dirty="0" err="1">
                <a:solidFill>
                  <a:schemeClr val="bg2">
                    <a:lumMod val="50000"/>
                  </a:schemeClr>
                </a:solidFill>
                <a:effectLst/>
                <a:latin typeface="PT Sans" panose="020B0503020203020204" pitchFamily="34" charset="0"/>
              </a:rPr>
              <a:t>WebServer</a:t>
            </a:r>
            <a:r>
              <a:rPr lang="es-ES" dirty="0" err="1">
                <a:solidFill>
                  <a:schemeClr val="bg2">
                    <a:lumMod val="50000"/>
                  </a:schemeClr>
                </a:solidFill>
                <a:latin typeface="PT Sans" panose="020B0503020203020204" pitchFamily="34" charset="0"/>
              </a:rPr>
              <a:t>s</a:t>
            </a:r>
            <a:r>
              <a:rPr lang="es-ES" dirty="0">
                <a:solidFill>
                  <a:schemeClr val="bg2">
                    <a:lumMod val="50000"/>
                  </a:schemeClr>
                </a:solidFill>
                <a:latin typeface="PT Sans" panose="020B0503020203020204" pitchFamily="34" charset="0"/>
              </a:rPr>
              <a:t> existen para almacenar y transmitir datos de un sitio según son solicitados por el navegador visitante.</a:t>
            </a:r>
          </a:p>
          <a:p>
            <a:pPr marL="152400" indent="0">
              <a:buNone/>
            </a:pPr>
            <a:endParaRPr lang="es-ES" dirty="0">
              <a:solidFill>
                <a:schemeClr val="bg2">
                  <a:lumMod val="50000"/>
                </a:schemeClr>
              </a:solidFill>
              <a:latin typeface="PT Sans" panose="020B0503020203020204" pitchFamily="34" charset="0"/>
            </a:endParaRPr>
          </a:p>
          <a:p>
            <a:pPr marL="152400" indent="0">
              <a:buNone/>
            </a:pPr>
            <a:endParaRPr lang="es-MX" dirty="0">
              <a:solidFill>
                <a:schemeClr val="bg2">
                  <a:lumMod val="50000"/>
                </a:schemeClr>
              </a:solidFill>
              <a:latin typeface="PT Sans" panose="020B0503020203020204" pitchFamily="34" charset="0"/>
            </a:endParaRPr>
          </a:p>
        </p:txBody>
      </p:sp>
      <p:pic>
        <p:nvPicPr>
          <p:cNvPr id="3074" name="Picture 2" descr="Que es un Servidor Web? - PC Academia">
            <a:extLst>
              <a:ext uri="{FF2B5EF4-FFF2-40B4-BE49-F238E27FC236}">
                <a16:creationId xmlns:a16="http://schemas.microsoft.com/office/drawing/2014/main" id="{88FFF88A-142C-9406-57BB-74E22FA32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2200"/>
            <a:ext cx="91440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79BCA-F1DD-0A83-F546-5B24B6C6F15E}"/>
              </a:ext>
            </a:extLst>
          </p:cNvPr>
          <p:cNvSpPr>
            <a:spLocks noGrp="1"/>
          </p:cNvSpPr>
          <p:nvPr>
            <p:ph type="title"/>
          </p:nvPr>
        </p:nvSpPr>
        <p:spPr/>
        <p:txBody>
          <a:bodyPr/>
          <a:lstStyle/>
          <a:p>
            <a:r>
              <a:rPr lang="es-ES" dirty="0"/>
              <a:t>¿Qué es un servidor web?</a:t>
            </a:r>
            <a:endParaRPr lang="es-MX" dirty="0"/>
          </a:p>
        </p:txBody>
      </p:sp>
      <p:sp>
        <p:nvSpPr>
          <p:cNvPr id="3" name="Marcador de texto 2">
            <a:extLst>
              <a:ext uri="{FF2B5EF4-FFF2-40B4-BE49-F238E27FC236}">
                <a16:creationId xmlns:a16="http://schemas.microsoft.com/office/drawing/2014/main" id="{FF4BE650-C7BC-02C5-0173-B81926D83C35}"/>
              </a:ext>
            </a:extLst>
          </p:cNvPr>
          <p:cNvSpPr>
            <a:spLocks noGrp="1"/>
          </p:cNvSpPr>
          <p:nvPr>
            <p:ph type="body" idx="1"/>
          </p:nvPr>
        </p:nvSpPr>
        <p:spPr>
          <a:xfrm>
            <a:off x="1114925" y="1112200"/>
            <a:ext cx="3962700" cy="3101700"/>
          </a:xfrm>
        </p:spPr>
        <p:txBody>
          <a:bodyPr/>
          <a:lstStyle/>
          <a:p>
            <a:pPr marL="152400" indent="0">
              <a:buNone/>
            </a:pPr>
            <a:r>
              <a:rPr lang="es-ES" dirty="0"/>
              <a:t>Es </a:t>
            </a:r>
            <a:r>
              <a:rPr lang="es-ES" b="1" dirty="0"/>
              <a:t>una plataforma computacional muy potente </a:t>
            </a:r>
            <a:r>
              <a:rPr lang="es-ES" dirty="0"/>
              <a:t>que </a:t>
            </a:r>
            <a:r>
              <a:rPr lang="es-ES" b="1" dirty="0"/>
              <a:t>resguarda datos para ser consultados por diversos usuarios</a:t>
            </a:r>
            <a:r>
              <a:rPr lang="es-ES" dirty="0"/>
              <a:t>. Cuenta con un software que </a:t>
            </a:r>
            <a:r>
              <a:rPr lang="es-ES" b="1" dirty="0"/>
              <a:t>entrega la información solicitada</a:t>
            </a:r>
            <a:r>
              <a:rPr lang="es-ES" dirty="0"/>
              <a:t> por visitantes o miembros de un grupo de trabajo, </a:t>
            </a:r>
            <a:r>
              <a:rPr lang="es-ES" b="1" dirty="0"/>
              <a:t>a través de un dispositivo conectado a la red.</a:t>
            </a:r>
          </a:p>
          <a:p>
            <a:pPr marL="152400" indent="0">
              <a:buNone/>
            </a:pPr>
            <a:endParaRPr lang="es-ES" dirty="0"/>
          </a:p>
          <a:p>
            <a:pPr marL="152400" indent="0">
              <a:buNone/>
            </a:pPr>
            <a:r>
              <a:rPr lang="es-ES" dirty="0"/>
              <a:t>Algunas veces puede ser definido como un </a:t>
            </a:r>
            <a:r>
              <a:rPr lang="es-ES" b="1" dirty="0"/>
              <a:t>hardware</a:t>
            </a:r>
            <a:r>
              <a:rPr lang="es-ES" dirty="0"/>
              <a:t> y como un </a:t>
            </a:r>
            <a:r>
              <a:rPr lang="es-ES" b="1" dirty="0"/>
              <a:t>software</a:t>
            </a:r>
            <a:r>
              <a:rPr lang="es-ES" dirty="0"/>
              <a:t>; porque efectivamente posee cualidades de ambos. Es una computadora con una alta potencia que le permite mantenerse conectada a la red las 24 horas del día, los 365 días del año; además de contar con una sistema operativo, de almacenamiento y de procesamiento sumamente eficaces para atender las consultas de los usuarios.</a:t>
            </a:r>
            <a:endParaRPr lang="es-MX" dirty="0"/>
          </a:p>
        </p:txBody>
      </p:sp>
      <p:pic>
        <p:nvPicPr>
          <p:cNvPr id="1026" name="Picture 2" descr="Qué es un servidor web y cómo funciona? - LeadsFac.com">
            <a:extLst>
              <a:ext uri="{FF2B5EF4-FFF2-40B4-BE49-F238E27FC236}">
                <a16:creationId xmlns:a16="http://schemas.microsoft.com/office/drawing/2014/main" id="{4EF1BF77-2292-C416-C2A9-827518D96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9" t="8157" r="2774" b="6927"/>
          <a:stretch/>
        </p:blipFill>
        <p:spPr bwMode="auto">
          <a:xfrm>
            <a:off x="5077625" y="1796529"/>
            <a:ext cx="3926801" cy="202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402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945AE-9F32-29BC-51FE-12A550C39EBF}"/>
              </a:ext>
            </a:extLst>
          </p:cNvPr>
          <p:cNvSpPr>
            <a:spLocks noGrp="1"/>
          </p:cNvSpPr>
          <p:nvPr>
            <p:ph type="title"/>
          </p:nvPr>
        </p:nvSpPr>
        <p:spPr>
          <a:xfrm>
            <a:off x="958311" y="515942"/>
            <a:ext cx="7227378" cy="673933"/>
          </a:xfrm>
        </p:spPr>
        <p:txBody>
          <a:bodyPr/>
          <a:lstStyle/>
          <a:p>
            <a:r>
              <a:rPr lang="es-ES" dirty="0"/>
              <a:t>¿Cómo funciona?</a:t>
            </a:r>
            <a:endParaRPr lang="es-MX" dirty="0"/>
          </a:p>
        </p:txBody>
      </p:sp>
      <p:sp>
        <p:nvSpPr>
          <p:cNvPr id="3" name="Subtítulo 2">
            <a:extLst>
              <a:ext uri="{FF2B5EF4-FFF2-40B4-BE49-F238E27FC236}">
                <a16:creationId xmlns:a16="http://schemas.microsoft.com/office/drawing/2014/main" id="{F743125B-229F-0C12-E716-F8BB542A6C38}"/>
              </a:ext>
            </a:extLst>
          </p:cNvPr>
          <p:cNvSpPr>
            <a:spLocks noGrp="1"/>
          </p:cNvSpPr>
          <p:nvPr>
            <p:ph type="subTitle" idx="1"/>
          </p:nvPr>
        </p:nvSpPr>
        <p:spPr>
          <a:xfrm>
            <a:off x="958312" y="1565214"/>
            <a:ext cx="4212000" cy="1485300"/>
          </a:xfrm>
        </p:spPr>
        <p:txBody>
          <a:bodyPr/>
          <a:lstStyle/>
          <a:p>
            <a:pPr marL="139700" indent="0">
              <a:buNone/>
            </a:pPr>
            <a:r>
              <a:rPr lang="es-ES" dirty="0"/>
              <a:t>Primero es necesario conocer que </a:t>
            </a:r>
            <a:r>
              <a:rPr lang="es-ES" b="1" dirty="0"/>
              <a:t>el web server está permanentemente en espera de una solicitud de información</a:t>
            </a:r>
            <a:r>
              <a:rPr lang="es-ES" dirty="0"/>
              <a:t>.</a:t>
            </a:r>
          </a:p>
          <a:p>
            <a:pPr marL="139700" indent="0">
              <a:buNone/>
            </a:pPr>
            <a:endParaRPr lang="es-ES" dirty="0"/>
          </a:p>
          <a:p>
            <a:pPr marL="139700" indent="0">
              <a:buNone/>
            </a:pPr>
            <a:r>
              <a:rPr lang="es-ES" dirty="0"/>
              <a:t>Además, se debe tener en cuenta que toda computadora, smartphone o </a:t>
            </a:r>
            <a:r>
              <a:rPr lang="es-ES" dirty="0" err="1"/>
              <a:t>tablet</a:t>
            </a:r>
            <a:r>
              <a:rPr lang="es-ES" dirty="0"/>
              <a:t> tiene una dirección IP única e irrepetible que lo identifica de otro dispositivo en la red, así es como el servidor web envía la información exacta que el internauta está esperando.</a:t>
            </a:r>
            <a:endParaRPr lang="es-MX" dirty="0"/>
          </a:p>
        </p:txBody>
      </p:sp>
      <p:pic>
        <p:nvPicPr>
          <p:cNvPr id="2050" name="Picture 2" descr="O que é um Servidor Web (Web Server) - Descubra Aqui!">
            <a:extLst>
              <a:ext uri="{FF2B5EF4-FFF2-40B4-BE49-F238E27FC236}">
                <a16:creationId xmlns:a16="http://schemas.microsoft.com/office/drawing/2014/main" id="{0FC1E2DB-811B-6629-F1F4-5F25B4AC0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t="9266" r="29136" b="9973"/>
          <a:stretch/>
        </p:blipFill>
        <p:spPr bwMode="auto">
          <a:xfrm>
            <a:off x="5170312" y="811699"/>
            <a:ext cx="3646311" cy="366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59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C5DEF72-A207-C19E-BE0E-BEAF6BC118F5}"/>
              </a:ext>
            </a:extLst>
          </p:cNvPr>
          <p:cNvGraphicFramePr/>
          <p:nvPr>
            <p:extLst>
              <p:ext uri="{D42A27DB-BD31-4B8C-83A1-F6EECF244321}">
                <p14:modId xmlns:p14="http://schemas.microsoft.com/office/powerpoint/2010/main" val="2409151114"/>
              </p:ext>
            </p:extLst>
          </p:nvPr>
        </p:nvGraphicFramePr>
        <p:xfrm>
          <a:off x="0" y="891822"/>
          <a:ext cx="9144000" cy="3711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617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719950" y="1601921"/>
            <a:ext cx="2305500" cy="434100"/>
          </a:xfrm>
        </p:spPr>
        <p:txBody>
          <a:bodyPr/>
          <a:lstStyle/>
          <a:p>
            <a:r>
              <a:rPr lang="es-MX" dirty="0"/>
              <a:t>Soporte físico</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7" y="2303572"/>
            <a:ext cx="3025450" cy="1444132"/>
          </a:xfrm>
        </p:spPr>
        <p:txBody>
          <a:bodyPr/>
          <a:lstStyle/>
          <a:p>
            <a:pPr algn="l"/>
            <a:r>
              <a:rPr lang="es-ES" dirty="0"/>
              <a:t>Deben tener un </a:t>
            </a:r>
            <a:r>
              <a:rPr lang="es-ES" b="1" dirty="0"/>
              <a:t>hardware</a:t>
            </a:r>
            <a:r>
              <a:rPr lang="es-ES" dirty="0"/>
              <a:t>, que es el equipo que </a:t>
            </a:r>
            <a:r>
              <a:rPr lang="es-ES" b="1" dirty="0"/>
              <a:t>resguarda la información </a:t>
            </a:r>
            <a:r>
              <a:rPr lang="es-ES" dirty="0"/>
              <a:t>que será al ser solicitada por los usuarios. Estos soportes físicos deben tener una amplia capacidad de almacenamiento y suelen ser potentes equipos computacionales compartidos por diversas empresas y usuarios.</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3419221" y="1601921"/>
            <a:ext cx="2305500" cy="434100"/>
          </a:xfrm>
        </p:spPr>
        <p:txBody>
          <a:bodyPr/>
          <a:lstStyle/>
          <a:p>
            <a:r>
              <a:rPr lang="es-ES" dirty="0"/>
              <a:t>Sistema operativo</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2921760" y="2310083"/>
            <a:ext cx="3196732" cy="572700"/>
          </a:xfrm>
        </p:spPr>
        <p:txBody>
          <a:bodyPr/>
          <a:lstStyle/>
          <a:p>
            <a:pPr algn="l"/>
            <a:r>
              <a:rPr lang="es-ES" dirty="0"/>
              <a:t>Requieren un sistema operativo para que la información del hardware pueda ser extraída y direccionada a su destino final, es esencial tener un software diseñado para llevar a cabo estas tareas. </a:t>
            </a:r>
            <a:endParaRPr lang="es-MX" dirty="0"/>
          </a:p>
        </p:txBody>
      </p:sp>
      <p:sp>
        <p:nvSpPr>
          <p:cNvPr id="10" name="Título 9">
            <a:extLst>
              <a:ext uri="{FF2B5EF4-FFF2-40B4-BE49-F238E27FC236}">
                <a16:creationId xmlns:a16="http://schemas.microsoft.com/office/drawing/2014/main" id="{0B78D011-3F1C-BF9D-2B68-F839E82AE99C}"/>
              </a:ext>
            </a:extLst>
          </p:cNvPr>
          <p:cNvSpPr>
            <a:spLocks noGrp="1"/>
          </p:cNvSpPr>
          <p:nvPr>
            <p:ph type="title" idx="8"/>
          </p:nvPr>
        </p:nvSpPr>
        <p:spPr>
          <a:xfrm>
            <a:off x="6118499" y="1601921"/>
            <a:ext cx="2498375" cy="434100"/>
          </a:xfrm>
        </p:spPr>
        <p:txBody>
          <a:bodyPr/>
          <a:lstStyle/>
          <a:p>
            <a:r>
              <a:rPr lang="pt-BR" dirty="0"/>
              <a:t>Protocolo de </a:t>
            </a:r>
            <a:r>
              <a:rPr lang="pt-BR" dirty="0" err="1"/>
              <a:t>Transferencia</a:t>
            </a:r>
            <a:r>
              <a:rPr lang="pt-BR" dirty="0"/>
              <a:t> de Hipertexto</a:t>
            </a:r>
            <a:endParaRPr lang="es-MX" dirty="0"/>
          </a:p>
        </p:txBody>
      </p:sp>
      <p:sp>
        <p:nvSpPr>
          <p:cNvPr id="11" name="Subtítulo 10">
            <a:extLst>
              <a:ext uri="{FF2B5EF4-FFF2-40B4-BE49-F238E27FC236}">
                <a16:creationId xmlns:a16="http://schemas.microsoft.com/office/drawing/2014/main" id="{E85F2DA5-2B5B-F563-0424-E966FC16BCA5}"/>
              </a:ext>
            </a:extLst>
          </p:cNvPr>
          <p:cNvSpPr>
            <a:spLocks noGrp="1"/>
          </p:cNvSpPr>
          <p:nvPr>
            <p:ph type="subTitle" idx="9"/>
          </p:nvPr>
        </p:nvSpPr>
        <p:spPr>
          <a:xfrm>
            <a:off x="6118500" y="2571750"/>
            <a:ext cx="3025500" cy="572700"/>
          </a:xfrm>
        </p:spPr>
        <p:txBody>
          <a:bodyPr/>
          <a:lstStyle/>
          <a:p>
            <a:pPr algn="l"/>
            <a:r>
              <a:rPr lang="es-ES" dirty="0"/>
              <a:t>También conocido como HTTP. Son instrucciones que permiten la transmisión de información. Los HTTP establecen la comunicación entre navegadores o plataformas de búsqueda con las bases de datos de los servidores web.</a:t>
            </a:r>
            <a:endParaRPr lang="es-MX" dirty="0"/>
          </a:p>
        </p:txBody>
      </p:sp>
      <p:sp>
        <p:nvSpPr>
          <p:cNvPr id="14" name="Título 13">
            <a:extLst>
              <a:ext uri="{FF2B5EF4-FFF2-40B4-BE49-F238E27FC236}">
                <a16:creationId xmlns:a16="http://schemas.microsoft.com/office/drawing/2014/main" id="{8F69C3E6-B96C-6DC5-D81D-D6CCEEA37BFB}"/>
              </a:ext>
            </a:extLst>
          </p:cNvPr>
          <p:cNvSpPr>
            <a:spLocks noGrp="1"/>
          </p:cNvSpPr>
          <p:nvPr>
            <p:ph type="title" idx="15"/>
          </p:nvPr>
        </p:nvSpPr>
        <p:spPr/>
        <p:txBody>
          <a:bodyPr/>
          <a:lstStyle/>
          <a:p>
            <a:r>
              <a:rPr lang="es-ES" dirty="0"/>
              <a:t>Características</a:t>
            </a:r>
            <a:endParaRPr lang="es-MX" dirty="0"/>
          </a:p>
        </p:txBody>
      </p:sp>
    </p:spTree>
    <p:extLst>
      <p:ext uri="{BB962C8B-B14F-4D97-AF65-F5344CB8AC3E}">
        <p14:creationId xmlns:p14="http://schemas.microsoft.com/office/powerpoint/2010/main" val="35256305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2096928" y="1322222"/>
            <a:ext cx="2305500" cy="434100"/>
          </a:xfrm>
        </p:spPr>
        <p:txBody>
          <a:bodyPr/>
          <a:lstStyle/>
          <a:p>
            <a:r>
              <a:rPr lang="es-MX" dirty="0"/>
              <a:t>Búsqueda de información</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1376971" y="2023873"/>
            <a:ext cx="3025450" cy="1444132"/>
          </a:xfrm>
        </p:spPr>
        <p:txBody>
          <a:bodyPr/>
          <a:lstStyle/>
          <a:p>
            <a:pPr algn="l"/>
            <a:r>
              <a:rPr lang="es-ES" dirty="0"/>
              <a:t>Los servidores tienen como objetivo responder de manera oportuna a las solicitudes de los usuarios de un sistema. Estas herramientas gestionan la respuesta a los comandos de búsqueda de datos por parte de los clientes, por lo que su objetivo es permitir el acceso a la información que resguarda. </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4796199" y="1322222"/>
            <a:ext cx="2305500" cy="434100"/>
          </a:xfrm>
        </p:spPr>
        <p:txBody>
          <a:bodyPr/>
          <a:lstStyle/>
          <a:p>
            <a:r>
              <a:rPr lang="es-ES" dirty="0"/>
              <a:t>Alta capacidad</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4298738" y="2030384"/>
            <a:ext cx="3196732" cy="572700"/>
          </a:xfrm>
        </p:spPr>
        <p:txBody>
          <a:bodyPr/>
          <a:lstStyle/>
          <a:p>
            <a:pPr algn="l"/>
            <a:r>
              <a:rPr lang="es-ES" dirty="0"/>
              <a:t>Un servidor web debe ser potente y contar con una gran capacidad de almacenamiento, ya que aloja diferentes sitios, cuentas e interacciones. </a:t>
            </a:r>
            <a:endParaRPr lang="es-MX" dirty="0"/>
          </a:p>
        </p:txBody>
      </p:sp>
    </p:spTree>
    <p:extLst>
      <p:ext uri="{BB962C8B-B14F-4D97-AF65-F5344CB8AC3E}">
        <p14:creationId xmlns:p14="http://schemas.microsoft.com/office/powerpoint/2010/main" val="894148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E28FC2B-EEE6-22FA-5AF6-B746BB779ECB}"/>
              </a:ext>
            </a:extLst>
          </p:cNvPr>
          <p:cNvSpPr>
            <a:spLocks noGrp="1"/>
          </p:cNvSpPr>
          <p:nvPr>
            <p:ph type="subTitle" idx="2"/>
          </p:nvPr>
        </p:nvSpPr>
        <p:spPr>
          <a:xfrm>
            <a:off x="423333" y="1322304"/>
            <a:ext cx="8297333" cy="3281700"/>
          </a:xfrm>
        </p:spPr>
        <p:txBody>
          <a:bodyPr/>
          <a:lstStyle/>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EC9B0"/>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CE9178"/>
                </a:solidFill>
                <a:effectLst/>
                <a:latin typeface="Consolas" panose="020B0609020204030204" pitchFamily="49" charset="0"/>
              </a:rPr>
              <a:t>'localhost'</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 =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 primer servidor"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server</a:t>
            </a:r>
            <a:r>
              <a:rPr lang="es-MX" sz="1800" b="0" dirty="0">
                <a:solidFill>
                  <a:srgbClr val="D4D4D4"/>
                </a:solidFill>
                <a:effectLst/>
                <a:latin typeface="Consolas" panose="020B0609020204030204" pitchFamily="49" charset="0"/>
              </a:rPr>
              <a:t> = </a:t>
            </a:r>
            <a:r>
              <a:rPr lang="es-MX" sz="1800" b="0" dirty="0" err="1">
                <a:solidFill>
                  <a:srgbClr val="4EC9B0"/>
                </a:solidFill>
                <a:effectLst/>
                <a:latin typeface="Consolas" panose="020B0609020204030204" pitchFamily="49" charset="0"/>
              </a:rPr>
              <a:t>http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createServer</a:t>
            </a:r>
            <a:r>
              <a:rPr lang="es-MX" sz="1800" b="0" dirty="0">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server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569CD6"/>
                </a:solidFill>
                <a:effectLst/>
                <a:latin typeface="Consolas" panose="020B0609020204030204" pitchFamily="49" charset="0"/>
              </a:rPr>
              <a:t>=&gt;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`Server </a:t>
            </a:r>
            <a:r>
              <a:rPr lang="es-MX" sz="1800" b="0" dirty="0" err="1">
                <a:solidFill>
                  <a:srgbClr val="CE9178"/>
                </a:solidFill>
                <a:effectLst/>
                <a:latin typeface="Consolas" panose="020B0609020204030204" pitchFamily="49" charset="0"/>
              </a:rPr>
              <a:t>is</a:t>
            </a:r>
            <a:r>
              <a:rPr lang="es-MX" sz="1800" b="0" dirty="0">
                <a:solidFill>
                  <a:srgbClr val="CE9178"/>
                </a:solidFill>
                <a:effectLst/>
                <a:latin typeface="Consolas" panose="020B0609020204030204" pitchFamily="49" charset="0"/>
              </a:rPr>
              <a:t> running </a:t>
            </a:r>
            <a:r>
              <a:rPr lang="es-MX" sz="1800" b="0" dirty="0" err="1">
                <a:solidFill>
                  <a:srgbClr val="CE9178"/>
                </a:solidFill>
                <a:effectLst/>
                <a:latin typeface="Consolas" panose="020B0609020204030204" pitchFamily="49" charset="0"/>
              </a:rPr>
              <a:t>on</a:t>
            </a:r>
            <a:r>
              <a:rPr lang="es-MX" sz="1800" b="0" dirty="0">
                <a:solidFill>
                  <a:srgbClr val="CE9178"/>
                </a:solidFill>
                <a:effectLst/>
                <a:latin typeface="Consolas" panose="020B0609020204030204" pitchFamily="49" charset="0"/>
              </a:rPr>
              <a:t> http://</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host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port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p>
          <a:p>
            <a:pPr marL="139700" indent="0">
              <a:buNone/>
            </a:pPr>
            <a:endParaRPr lang="es-MX" sz="1800" dirty="0"/>
          </a:p>
        </p:txBody>
      </p:sp>
      <p:sp>
        <p:nvSpPr>
          <p:cNvPr id="4" name="Título 3">
            <a:extLst>
              <a:ext uri="{FF2B5EF4-FFF2-40B4-BE49-F238E27FC236}">
                <a16:creationId xmlns:a16="http://schemas.microsoft.com/office/drawing/2014/main" id="{2CA8C650-9C9B-64AC-B9AD-3F048D09EC96}"/>
              </a:ext>
            </a:extLst>
          </p:cNvPr>
          <p:cNvSpPr>
            <a:spLocks noGrp="1"/>
          </p:cNvSpPr>
          <p:nvPr>
            <p:ph type="title"/>
          </p:nvPr>
        </p:nvSpPr>
        <p:spPr/>
        <p:txBody>
          <a:bodyPr/>
          <a:lstStyle/>
          <a:p>
            <a:r>
              <a:rPr lang="es-ES" dirty="0">
                <a:solidFill>
                  <a:schemeClr val="bg1"/>
                </a:solidFill>
              </a:rPr>
              <a:t>6.2 Creando un servidor Web</a:t>
            </a:r>
            <a:endParaRPr lang="es-MX" dirty="0">
              <a:solidFill>
                <a:schemeClr val="bg1"/>
              </a:solidFill>
            </a:endParaRPr>
          </a:p>
        </p:txBody>
      </p:sp>
    </p:spTree>
    <p:extLst>
      <p:ext uri="{BB962C8B-B14F-4D97-AF65-F5344CB8AC3E}">
        <p14:creationId xmlns:p14="http://schemas.microsoft.com/office/powerpoint/2010/main" val="13573731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6D3FA-87EE-029D-B6AE-2208AFE1178D}"/>
              </a:ext>
            </a:extLst>
          </p:cNvPr>
          <p:cNvSpPr>
            <a:spLocks noGrp="1"/>
          </p:cNvSpPr>
          <p:nvPr>
            <p:ph type="title"/>
          </p:nvPr>
        </p:nvSpPr>
        <p:spPr/>
        <p:txBody>
          <a:bodyPr/>
          <a:lstStyle/>
          <a:p>
            <a:r>
              <a:rPr lang="es-ES" dirty="0"/>
              <a:t>6.3 Servidor Express</a:t>
            </a:r>
            <a:endParaRPr lang="es-MX" dirty="0"/>
          </a:p>
        </p:txBody>
      </p:sp>
      <p:sp>
        <p:nvSpPr>
          <p:cNvPr id="3" name="Marcador de texto 2">
            <a:extLst>
              <a:ext uri="{FF2B5EF4-FFF2-40B4-BE49-F238E27FC236}">
                <a16:creationId xmlns:a16="http://schemas.microsoft.com/office/drawing/2014/main" id="{84AA1C12-75CF-BCDE-DD8A-19E7C2476116}"/>
              </a:ext>
            </a:extLst>
          </p:cNvPr>
          <p:cNvSpPr>
            <a:spLocks noGrp="1"/>
          </p:cNvSpPr>
          <p:nvPr>
            <p:ph type="body" idx="1"/>
          </p:nvPr>
        </p:nvSpPr>
        <p:spPr>
          <a:xfrm>
            <a:off x="1124170" y="1206362"/>
            <a:ext cx="3962700" cy="3101700"/>
          </a:xfrm>
        </p:spPr>
        <p:txBody>
          <a:bodyPr/>
          <a:lstStyle/>
          <a:p>
            <a:pPr marL="152400" indent="0">
              <a:buNone/>
            </a:pPr>
            <a:r>
              <a:rPr lang="es-ES" dirty="0"/>
              <a:t>Express.js es el </a:t>
            </a:r>
            <a:r>
              <a:rPr lang="es-ES" dirty="0" err="1"/>
              <a:t>framework</a:t>
            </a:r>
            <a:r>
              <a:rPr lang="es-ES" dirty="0"/>
              <a:t> </a:t>
            </a:r>
            <a:r>
              <a:rPr lang="es-ES" dirty="0" err="1"/>
              <a:t>backend</a:t>
            </a:r>
            <a:r>
              <a:rPr lang="es-ES" dirty="0"/>
              <a:t> más popular para Node.js.</a:t>
            </a:r>
          </a:p>
          <a:p>
            <a:pPr marL="152400" indent="0">
              <a:buNone/>
            </a:pPr>
            <a:endParaRPr lang="es-ES" dirty="0"/>
          </a:p>
          <a:p>
            <a:pPr marL="152400" indent="0">
              <a:buNone/>
            </a:pPr>
            <a:r>
              <a:rPr lang="es-ES" dirty="0"/>
              <a:t>Está diseñado para construir aplicaciones web de una sola página, </a:t>
            </a:r>
            <a:r>
              <a:rPr lang="es-ES" dirty="0" err="1"/>
              <a:t>multipágina</a:t>
            </a:r>
            <a:r>
              <a:rPr lang="es-ES" dirty="0"/>
              <a:t> e híbridas, también se ha convertido en el estándar para desarrollar aplicaciones </a:t>
            </a:r>
            <a:r>
              <a:rPr lang="es-ES" dirty="0" err="1"/>
              <a:t>backend</a:t>
            </a:r>
            <a:r>
              <a:rPr lang="es-ES" dirty="0"/>
              <a:t> con Node.js</a:t>
            </a:r>
          </a:p>
          <a:p>
            <a:pPr marL="152400" indent="0">
              <a:buNone/>
            </a:pPr>
            <a:endParaRPr lang="es-ES" dirty="0"/>
          </a:p>
          <a:p>
            <a:pPr marL="152400" indent="0">
              <a:buNone/>
            </a:pPr>
            <a:endParaRPr lang="es-MX" dirty="0"/>
          </a:p>
        </p:txBody>
      </p:sp>
      <p:pic>
        <p:nvPicPr>
          <p:cNvPr id="4098" name="Picture 2">
            <a:extLst>
              <a:ext uri="{FF2B5EF4-FFF2-40B4-BE49-F238E27FC236}">
                <a16:creationId xmlns:a16="http://schemas.microsoft.com/office/drawing/2014/main" id="{441E8957-D840-E355-DAB5-22A5B1734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970" y="1485880"/>
            <a:ext cx="4429125" cy="13430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1E68386-25FF-3901-2ABA-9BC342D0AE8F}"/>
              </a:ext>
            </a:extLst>
          </p:cNvPr>
          <p:cNvSpPr txBox="1"/>
          <p:nvPr/>
        </p:nvSpPr>
        <p:spPr>
          <a:xfrm>
            <a:off x="1114925" y="2923067"/>
            <a:ext cx="7085400" cy="1384995"/>
          </a:xfrm>
          <a:prstGeom prst="rect">
            <a:avLst/>
          </a:prstGeom>
          <a:noFill/>
        </p:spPr>
        <p:txBody>
          <a:bodyPr wrap="square">
            <a:spAutoFit/>
          </a:bodyPr>
          <a:lstStyle/>
          <a:p>
            <a:pPr marL="152400" indent="0">
              <a:buNone/>
            </a:pPr>
            <a:r>
              <a:rPr lang="es-ES" dirty="0">
                <a:solidFill>
                  <a:schemeClr val="bg2">
                    <a:lumMod val="50000"/>
                  </a:schemeClr>
                </a:solidFill>
              </a:rPr>
              <a:t>Proporciona características y herramientas robustas para desarrollar aplicaciones de </a:t>
            </a:r>
            <a:r>
              <a:rPr lang="es-ES" dirty="0" err="1">
                <a:solidFill>
                  <a:schemeClr val="bg2">
                    <a:lumMod val="50000"/>
                  </a:schemeClr>
                </a:solidFill>
              </a:rPr>
              <a:t>backend</a:t>
            </a:r>
            <a:r>
              <a:rPr lang="es-ES" dirty="0">
                <a:solidFill>
                  <a:schemeClr val="bg2">
                    <a:lumMod val="50000"/>
                  </a:schemeClr>
                </a:solidFill>
              </a:rPr>
              <a:t> escalables. Ofrece el sistema de enrutamiento y características simplificadas para ampliar el </a:t>
            </a:r>
            <a:r>
              <a:rPr lang="es-ES" dirty="0" err="1">
                <a:solidFill>
                  <a:schemeClr val="bg2">
                    <a:lumMod val="50000"/>
                  </a:schemeClr>
                </a:solidFill>
              </a:rPr>
              <a:t>framework</a:t>
            </a:r>
            <a:r>
              <a:rPr lang="es-ES" dirty="0">
                <a:solidFill>
                  <a:schemeClr val="bg2">
                    <a:lumMod val="50000"/>
                  </a:schemeClr>
                </a:solidFill>
              </a:rPr>
              <a:t> con componentes y partes más potentes.</a:t>
            </a:r>
          </a:p>
          <a:p>
            <a:pPr marL="152400" indent="0">
              <a:buNone/>
            </a:pPr>
            <a:endParaRPr lang="es-ES" dirty="0">
              <a:solidFill>
                <a:schemeClr val="bg2">
                  <a:lumMod val="50000"/>
                </a:schemeClr>
              </a:solidFill>
            </a:endParaRPr>
          </a:p>
          <a:p>
            <a:pPr marL="152400" indent="0">
              <a:buNone/>
            </a:pPr>
            <a:r>
              <a:rPr lang="es-ES" dirty="0">
                <a:solidFill>
                  <a:schemeClr val="bg2">
                    <a:lumMod val="50000"/>
                  </a:schemeClr>
                </a:solidFill>
              </a:rPr>
              <a:t>Express utiliza un modelo cliente-servidor para aceptar las peticiones de los usuarios y devolver las respuestas al cliente.</a:t>
            </a:r>
          </a:p>
        </p:txBody>
      </p:sp>
    </p:spTree>
    <p:extLst>
      <p:ext uri="{BB962C8B-B14F-4D97-AF65-F5344CB8AC3E}">
        <p14:creationId xmlns:p14="http://schemas.microsoft.com/office/powerpoint/2010/main" val="18115060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CE2EA-0390-203A-5621-1EAEC67825C6}"/>
              </a:ext>
            </a:extLst>
          </p:cNvPr>
          <p:cNvSpPr>
            <a:spLocks noGrp="1"/>
          </p:cNvSpPr>
          <p:nvPr>
            <p:ph type="title"/>
          </p:nvPr>
        </p:nvSpPr>
        <p:spPr>
          <a:xfrm>
            <a:off x="77855" y="1176350"/>
            <a:ext cx="4241100" cy="1241700"/>
          </a:xfrm>
        </p:spPr>
        <p:txBody>
          <a:bodyPr/>
          <a:lstStyle/>
          <a:p>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endParaRPr lang="es-MX" sz="1200" dirty="0">
              <a:latin typeface="PT Sans" panose="020B0503020203020204" pitchFamily="34" charset="0"/>
            </a:endParaRPr>
          </a:p>
        </p:txBody>
      </p:sp>
      <p:graphicFrame>
        <p:nvGraphicFramePr>
          <p:cNvPr id="3" name="Diagrama 2">
            <a:extLst>
              <a:ext uri="{FF2B5EF4-FFF2-40B4-BE49-F238E27FC236}">
                <a16:creationId xmlns:a16="http://schemas.microsoft.com/office/drawing/2014/main" id="{AD0512A3-033E-F514-C912-4BFB27819E68}"/>
              </a:ext>
            </a:extLst>
          </p:cNvPr>
          <p:cNvGraphicFramePr/>
          <p:nvPr>
            <p:extLst>
              <p:ext uri="{D42A27DB-BD31-4B8C-83A1-F6EECF244321}">
                <p14:modId xmlns:p14="http://schemas.microsoft.com/office/powerpoint/2010/main" val="1609790108"/>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70565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2D135-D15F-42E6-5B00-93865C1F3692}"/>
              </a:ext>
            </a:extLst>
          </p:cNvPr>
          <p:cNvSpPr>
            <a:spLocks noGrp="1"/>
          </p:cNvSpPr>
          <p:nvPr>
            <p:ph type="title"/>
          </p:nvPr>
        </p:nvSpPr>
        <p:spPr>
          <a:xfrm>
            <a:off x="0" y="117206"/>
            <a:ext cx="4241100" cy="657346"/>
          </a:xfrm>
        </p:spPr>
        <p:txBody>
          <a:bodyPr/>
          <a:lstStyle/>
          <a:p>
            <a:r>
              <a:rPr lang="es-ES" dirty="0">
                <a:solidFill>
                  <a:schemeClr val="bg1"/>
                </a:solidFill>
              </a:rPr>
              <a:t>Práctica 6.3</a:t>
            </a:r>
            <a:endParaRPr lang="es-MX" dirty="0">
              <a:solidFill>
                <a:schemeClr val="bg1"/>
              </a:solidFill>
            </a:endParaRPr>
          </a:p>
        </p:txBody>
      </p:sp>
      <p:sp>
        <p:nvSpPr>
          <p:cNvPr id="4" name="CuadroTexto 3">
            <a:extLst>
              <a:ext uri="{FF2B5EF4-FFF2-40B4-BE49-F238E27FC236}">
                <a16:creationId xmlns:a16="http://schemas.microsoft.com/office/drawing/2014/main" id="{930E6220-C57C-2199-24C0-5C52E0E84B77}"/>
              </a:ext>
            </a:extLst>
          </p:cNvPr>
          <p:cNvSpPr txBox="1"/>
          <p:nvPr/>
        </p:nvSpPr>
        <p:spPr>
          <a:xfrm>
            <a:off x="1548999" y="882130"/>
            <a:ext cx="5384202" cy="4247317"/>
          </a:xfrm>
          <a:prstGeom prst="rect">
            <a:avLst/>
          </a:prstGeom>
          <a:noFill/>
        </p:spPr>
        <p:txBody>
          <a:bodyPr wrap="square">
            <a:spAutoFit/>
          </a:bodyPr>
          <a:lstStyle/>
          <a:p>
            <a:r>
              <a:rPr lang="es-MX" sz="1800" b="1" dirty="0">
                <a:solidFill>
                  <a:schemeClr val="bg1"/>
                </a:solidFill>
                <a:latin typeface="PT Sans" panose="020B0503020203020204" pitchFamily="34" charset="0"/>
              </a:rPr>
              <a:t>TERMINAL</a:t>
            </a:r>
          </a:p>
          <a:p>
            <a:r>
              <a:rPr lang="es-MX" sz="1800" dirty="0">
                <a:solidFill>
                  <a:schemeClr val="bg1"/>
                </a:solidFill>
                <a:latin typeface="PT Sans" panose="020B0503020203020204" pitchFamily="34" charset="0"/>
              </a:rPr>
              <a:t>C:\Users\ailyn\OneDrive\Escritorio\U6&gt; </a:t>
            </a:r>
            <a:r>
              <a:rPr lang="es-MX" sz="1800" dirty="0" err="1">
                <a:solidFill>
                  <a:schemeClr val="bg1"/>
                </a:solidFill>
                <a:latin typeface="PT Sans" panose="020B0503020203020204" pitchFamily="34" charset="0"/>
              </a:rPr>
              <a:t>npm</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install</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express</a:t>
            </a:r>
            <a:endParaRPr lang="es-MX" sz="1800" dirty="0">
              <a:solidFill>
                <a:schemeClr val="bg1"/>
              </a:solidFill>
              <a:latin typeface="PT Sans" panose="020B0503020203020204" pitchFamily="34" charset="0"/>
            </a:endParaRPr>
          </a:p>
          <a:p>
            <a:endParaRPr lang="es-MX" sz="1800" dirty="0">
              <a:solidFill>
                <a:schemeClr val="bg1"/>
              </a:solidFill>
              <a:latin typeface="PT Sans" panose="020B0503020203020204" pitchFamily="34" charset="0"/>
            </a:endParaRPr>
          </a:p>
          <a:p>
            <a:r>
              <a:rPr lang="es-MX" sz="1800" b="1" dirty="0">
                <a:solidFill>
                  <a:schemeClr val="bg1"/>
                </a:solidFill>
                <a:latin typeface="PT Sans" panose="020B0503020203020204" pitchFamily="34" charset="0"/>
              </a:rPr>
              <a:t>CÓDIGO JS</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express</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app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get</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Mundo'</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'Servidor corriendo en el puerto 8000'</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endParaRPr lang="es-MX" sz="18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58604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A34E-6490-1B71-D9C1-A23403F74A69}"/>
              </a:ext>
            </a:extLst>
          </p:cNvPr>
          <p:cNvSpPr>
            <a:spLocks noGrp="1"/>
          </p:cNvSpPr>
          <p:nvPr>
            <p:ph type="title"/>
          </p:nvPr>
        </p:nvSpPr>
        <p:spPr>
          <a:xfrm>
            <a:off x="2275138" y="262777"/>
            <a:ext cx="4593723" cy="1241700"/>
          </a:xfrm>
        </p:spPr>
        <p:txBody>
          <a:bodyPr/>
          <a:lstStyle/>
          <a:p>
            <a:r>
              <a:rPr lang="es-MX" sz="4400" dirty="0"/>
              <a:t>Programación estructurada</a:t>
            </a:r>
            <a:endParaRPr lang="es-MX" dirty="0"/>
          </a:p>
        </p:txBody>
      </p:sp>
      <p:pic>
        <p:nvPicPr>
          <p:cNvPr id="3" name="Picture 2" descr="Qué es la programación estructurada?">
            <a:extLst>
              <a:ext uri="{FF2B5EF4-FFF2-40B4-BE49-F238E27FC236}">
                <a16:creationId xmlns:a16="http://schemas.microsoft.com/office/drawing/2014/main" id="{3A9F2B92-E1ED-2967-17FB-C8A5A7660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64" r="3719"/>
          <a:stretch/>
        </p:blipFill>
        <p:spPr bwMode="auto">
          <a:xfrm>
            <a:off x="280387" y="1504477"/>
            <a:ext cx="8583226" cy="33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76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7AF72-4162-1E2F-E165-6F1053D99AB1}"/>
              </a:ext>
            </a:extLst>
          </p:cNvPr>
          <p:cNvSpPr>
            <a:spLocks noGrp="1"/>
          </p:cNvSpPr>
          <p:nvPr>
            <p:ph type="title"/>
          </p:nvPr>
        </p:nvSpPr>
        <p:spPr/>
        <p:txBody>
          <a:bodyPr/>
          <a:lstStyle/>
          <a:p>
            <a:r>
              <a:rPr lang="es-MX" dirty="0"/>
              <a:t>6.4 Peticiones y respuestas</a:t>
            </a:r>
          </a:p>
        </p:txBody>
      </p:sp>
      <p:sp>
        <p:nvSpPr>
          <p:cNvPr id="3" name="Marcador de texto 2">
            <a:extLst>
              <a:ext uri="{FF2B5EF4-FFF2-40B4-BE49-F238E27FC236}">
                <a16:creationId xmlns:a16="http://schemas.microsoft.com/office/drawing/2014/main" id="{14731FC9-6D33-25B2-240C-3CCFC9D7EE01}"/>
              </a:ext>
            </a:extLst>
          </p:cNvPr>
          <p:cNvSpPr>
            <a:spLocks noGrp="1"/>
          </p:cNvSpPr>
          <p:nvPr>
            <p:ph type="body" idx="1"/>
          </p:nvPr>
        </p:nvSpPr>
        <p:spPr/>
        <p:txBody>
          <a:bodyPr/>
          <a:lstStyle/>
          <a:p>
            <a:pPr marL="152400" indent="0">
              <a:buNone/>
            </a:pPr>
            <a:r>
              <a:rPr lang="es-ES" dirty="0"/>
              <a:t>Método </a:t>
            </a:r>
            <a:r>
              <a:rPr lang="es-ES" dirty="0" err="1"/>
              <a:t>get</a:t>
            </a:r>
            <a:r>
              <a:rPr lang="es-ES" dirty="0"/>
              <a:t>: Enlaza la propiedad de un objeto con una función que será llamada cuando la propiedad es buscada.</a:t>
            </a:r>
          </a:p>
          <a:p>
            <a:pPr marL="152400" indent="0">
              <a:buNone/>
            </a:pPr>
            <a:endParaRPr lang="es-ES" dirty="0"/>
          </a:p>
          <a:p>
            <a:pPr marL="152400" indent="0">
              <a:buNone/>
            </a:pPr>
            <a:r>
              <a:rPr lang="es-MX" dirty="0"/>
              <a:t>Sintaxis</a:t>
            </a:r>
          </a:p>
          <a:p>
            <a:pPr marL="152400" indent="0">
              <a:buNone/>
            </a:pPr>
            <a:r>
              <a:rPr lang="es-MX" dirty="0" err="1"/>
              <a:t>get</a:t>
            </a:r>
            <a:r>
              <a:rPr lang="es-MX" dirty="0"/>
              <a:t> ();</a:t>
            </a:r>
          </a:p>
          <a:p>
            <a:pPr marL="152400" indent="0">
              <a:buNone/>
            </a:pPr>
            <a:endParaRPr lang="es-MX" dirty="0"/>
          </a:p>
          <a:p>
            <a:pPr marL="152400" indent="0">
              <a:buNone/>
            </a:pPr>
            <a:endParaRPr lang="es-MX" dirty="0"/>
          </a:p>
        </p:txBody>
      </p:sp>
      <p:pic>
        <p:nvPicPr>
          <p:cNvPr id="5123" name="Picture 3" descr="REST API using POST instead of GET - Tree Web Solutions">
            <a:extLst>
              <a:ext uri="{FF2B5EF4-FFF2-40B4-BE49-F238E27FC236}">
                <a16:creationId xmlns:a16="http://schemas.microsoft.com/office/drawing/2014/main" id="{DCEF4638-41A2-782C-505C-A44113E283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706"/>
          <a:stretch/>
        </p:blipFill>
        <p:spPr bwMode="auto">
          <a:xfrm>
            <a:off x="790687" y="2326134"/>
            <a:ext cx="7562626" cy="243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83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2B9EA-3384-99B8-9805-A0AA91145403}"/>
              </a:ext>
            </a:extLst>
          </p:cNvPr>
          <p:cNvSpPr>
            <a:spLocks noGrp="1"/>
          </p:cNvSpPr>
          <p:nvPr>
            <p:ph type="title"/>
          </p:nvPr>
        </p:nvSpPr>
        <p:spPr>
          <a:xfrm>
            <a:off x="1114925" y="356900"/>
            <a:ext cx="7085400" cy="572700"/>
          </a:xfrm>
        </p:spPr>
        <p:txBody>
          <a:bodyPr/>
          <a:lstStyle/>
          <a:p>
            <a:r>
              <a:rPr lang="es-ES" dirty="0">
                <a:solidFill>
                  <a:schemeClr val="bg1"/>
                </a:solidFill>
              </a:rPr>
              <a:t>Práctica 6.4</a:t>
            </a:r>
            <a:endParaRPr lang="es-MX" dirty="0">
              <a:solidFill>
                <a:schemeClr val="bg1"/>
              </a:solidFill>
            </a:endParaRPr>
          </a:p>
        </p:txBody>
      </p:sp>
      <p:sp>
        <p:nvSpPr>
          <p:cNvPr id="3" name="Marcador de texto 2">
            <a:extLst>
              <a:ext uri="{FF2B5EF4-FFF2-40B4-BE49-F238E27FC236}">
                <a16:creationId xmlns:a16="http://schemas.microsoft.com/office/drawing/2014/main" id="{6242BF69-487E-1DD3-A9EE-91FBD74FAF43}"/>
              </a:ext>
            </a:extLst>
          </p:cNvPr>
          <p:cNvSpPr>
            <a:spLocks noGrp="1"/>
          </p:cNvSpPr>
          <p:nvPr>
            <p:ph type="body" idx="1"/>
          </p:nvPr>
        </p:nvSpPr>
        <p:spPr>
          <a:xfrm>
            <a:off x="1307366" y="929600"/>
            <a:ext cx="6135729" cy="3101700"/>
          </a:xfrm>
        </p:spPr>
        <p:txBody>
          <a:bodyPr/>
          <a:lstStyle/>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'Hola Mundo'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'/saludo'</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'Solicitud de saludo recibida'</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dirty="0"/>
          </a:p>
        </p:txBody>
      </p:sp>
    </p:spTree>
    <p:extLst>
      <p:ext uri="{BB962C8B-B14F-4D97-AF65-F5344CB8AC3E}">
        <p14:creationId xmlns:p14="http://schemas.microsoft.com/office/powerpoint/2010/main" val="19094546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C3155-7942-02F0-50A8-47077778EA8D}"/>
              </a:ext>
            </a:extLst>
          </p:cNvPr>
          <p:cNvSpPr>
            <a:spLocks noGrp="1"/>
          </p:cNvSpPr>
          <p:nvPr>
            <p:ph type="title"/>
          </p:nvPr>
        </p:nvSpPr>
        <p:spPr/>
        <p:txBody>
          <a:bodyPr/>
          <a:lstStyle/>
          <a:p>
            <a:r>
              <a:rPr lang="es-ES" dirty="0"/>
              <a:t>6.5 Archivos estáticos</a:t>
            </a:r>
            <a:endParaRPr lang="es-MX" dirty="0"/>
          </a:p>
        </p:txBody>
      </p:sp>
      <p:sp>
        <p:nvSpPr>
          <p:cNvPr id="3" name="Marcador de texto 2">
            <a:extLst>
              <a:ext uri="{FF2B5EF4-FFF2-40B4-BE49-F238E27FC236}">
                <a16:creationId xmlns:a16="http://schemas.microsoft.com/office/drawing/2014/main" id="{0358501F-3911-AE59-93E2-886455DB5660}"/>
              </a:ext>
            </a:extLst>
          </p:cNvPr>
          <p:cNvSpPr>
            <a:spLocks noGrp="1"/>
          </p:cNvSpPr>
          <p:nvPr>
            <p:ph type="body" idx="1"/>
          </p:nvPr>
        </p:nvSpPr>
        <p:spPr/>
        <p:txBody>
          <a:bodyPr/>
          <a:lstStyle/>
          <a:p>
            <a:pPr marL="152400" indent="0">
              <a:buNone/>
            </a:pPr>
            <a:r>
              <a:rPr lang="es-ES" dirty="0"/>
              <a:t>Cuando se desarrolla una aplicación web se manejan recursos estáticos como logos, videos, archivos </a:t>
            </a:r>
            <a:r>
              <a:rPr lang="es-ES" dirty="0" err="1"/>
              <a:t>javascript</a:t>
            </a:r>
            <a:r>
              <a:rPr lang="es-ES" dirty="0"/>
              <a:t> y </a:t>
            </a:r>
            <a:r>
              <a:rPr lang="es-ES" dirty="0" err="1"/>
              <a:t>css</a:t>
            </a:r>
            <a:r>
              <a:rPr lang="es-ES" dirty="0"/>
              <a:t> los cuales se agregan directamente a las plantillas </a:t>
            </a:r>
            <a:r>
              <a:rPr lang="es-ES" dirty="0" err="1"/>
              <a:t>html</a:t>
            </a:r>
            <a:r>
              <a:rPr lang="es-ES" dirty="0"/>
              <a:t> generadas</a:t>
            </a:r>
            <a:endParaRPr lang="es-MX" dirty="0"/>
          </a:p>
        </p:txBody>
      </p:sp>
      <p:pic>
        <p:nvPicPr>
          <p:cNvPr id="6148" name="Picture 4" descr="Bases de datos en ambiente internet (página 2)">
            <a:extLst>
              <a:ext uri="{FF2B5EF4-FFF2-40B4-BE49-F238E27FC236}">
                <a16:creationId xmlns:a16="http://schemas.microsoft.com/office/drawing/2014/main" id="{AF7A6AED-0C14-2D29-6912-6B136FBB7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71" t="24027" r="9941" b="17779"/>
          <a:stretch/>
        </p:blipFill>
        <p:spPr bwMode="auto">
          <a:xfrm>
            <a:off x="1114925" y="1112200"/>
            <a:ext cx="6544520" cy="358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97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74084-FD7E-4AE9-29C7-997E0A416C68}"/>
              </a:ext>
            </a:extLst>
          </p:cNvPr>
          <p:cNvSpPr>
            <a:spLocks noGrp="1"/>
          </p:cNvSpPr>
          <p:nvPr>
            <p:ph type="title"/>
          </p:nvPr>
        </p:nvSpPr>
        <p:spPr/>
        <p:txBody>
          <a:bodyPr/>
          <a:lstStyle/>
          <a:p>
            <a:r>
              <a:rPr lang="es-ES" dirty="0">
                <a:solidFill>
                  <a:schemeClr val="bg1"/>
                </a:solidFill>
              </a:rPr>
              <a:t>Práctica 6.5</a:t>
            </a:r>
            <a:endParaRPr lang="es-MX" dirty="0">
              <a:solidFill>
                <a:schemeClr val="bg1"/>
              </a:solidFill>
            </a:endParaRPr>
          </a:p>
        </p:txBody>
      </p:sp>
      <p:sp>
        <p:nvSpPr>
          <p:cNvPr id="4" name="CuadroTexto 3">
            <a:extLst>
              <a:ext uri="{FF2B5EF4-FFF2-40B4-BE49-F238E27FC236}">
                <a16:creationId xmlns:a16="http://schemas.microsoft.com/office/drawing/2014/main" id="{8214378A-FE6D-8989-FDFE-8DE35F4D2391}"/>
              </a:ext>
            </a:extLst>
          </p:cNvPr>
          <p:cNvSpPr txBox="1"/>
          <p:nvPr/>
        </p:nvSpPr>
        <p:spPr>
          <a:xfrm>
            <a:off x="1241779" y="1381795"/>
            <a:ext cx="6491110" cy="3416320"/>
          </a:xfrm>
          <a:prstGeom prst="rect">
            <a:avLst/>
          </a:prstGeom>
          <a:noFill/>
        </p:spPr>
        <p:txBody>
          <a:bodyPr wrap="square">
            <a:spAutoFit/>
          </a:bodyPr>
          <a:lstStyle/>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const</a:t>
            </a:r>
            <a:r>
              <a:rPr lang="es-MX" sz="1800" b="0" dirty="0">
                <a:solidFill>
                  <a:srgbClr val="D4D4D4"/>
                </a:solidFill>
                <a:effectLst/>
                <a:latin typeface="PT Sans" panose="020B0503020203020204" pitchFamily="34" charset="0"/>
              </a:rPr>
              <a:t> </a:t>
            </a:r>
            <a:r>
              <a:rPr lang="es-MX" sz="1800" b="0" dirty="0" err="1">
                <a:solidFill>
                  <a:srgbClr val="4FC1FF"/>
                </a:solidFill>
                <a:effectLst/>
                <a:latin typeface="PT Sans" panose="020B0503020203020204" pitchFamily="34" charset="0"/>
              </a:rPr>
              <a:t>path</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path</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a:p>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p:txBody>
      </p:sp>
    </p:spTree>
    <p:extLst>
      <p:ext uri="{BB962C8B-B14F-4D97-AF65-F5344CB8AC3E}">
        <p14:creationId xmlns:p14="http://schemas.microsoft.com/office/powerpoint/2010/main" val="426740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53AFD-7509-50A7-B7D0-641A123538BA}"/>
              </a:ext>
            </a:extLst>
          </p:cNvPr>
          <p:cNvSpPr>
            <a:spLocks noGrp="1"/>
          </p:cNvSpPr>
          <p:nvPr>
            <p:ph type="title"/>
          </p:nvPr>
        </p:nvSpPr>
        <p:spPr/>
        <p:txBody>
          <a:bodyPr/>
          <a:lstStyle/>
          <a:p>
            <a:r>
              <a:rPr lang="es-ES" dirty="0"/>
              <a:t>6.6 Método Post</a:t>
            </a:r>
            <a:endParaRPr lang="es-MX" dirty="0"/>
          </a:p>
        </p:txBody>
      </p:sp>
      <p:sp>
        <p:nvSpPr>
          <p:cNvPr id="3" name="Marcador de texto 2">
            <a:extLst>
              <a:ext uri="{FF2B5EF4-FFF2-40B4-BE49-F238E27FC236}">
                <a16:creationId xmlns:a16="http://schemas.microsoft.com/office/drawing/2014/main" id="{C435F8E4-7229-77A2-2C98-FBECD3E8ACD1}"/>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El método POST introduce los parámetros </a:t>
            </a:r>
            <a:r>
              <a:rPr lang="es-ES" b="1" i="0" dirty="0">
                <a:solidFill>
                  <a:schemeClr val="bg2">
                    <a:lumMod val="50000"/>
                  </a:schemeClr>
                </a:solidFill>
                <a:effectLst/>
                <a:latin typeface="PT Sans" panose="020B0503020203020204" pitchFamily="34" charset="0"/>
              </a:rPr>
              <a:t>en la solicitud HTTP </a:t>
            </a:r>
            <a:r>
              <a:rPr lang="es-ES" b="0" i="0" dirty="0">
                <a:solidFill>
                  <a:schemeClr val="bg2">
                    <a:lumMod val="50000"/>
                  </a:schemeClr>
                </a:solidFill>
                <a:effectLst/>
                <a:latin typeface="PT Sans" panose="020B0503020203020204" pitchFamily="34" charset="0"/>
              </a:rPr>
              <a:t>para el servidor. Por ello, no quedan visibles para el usuario.</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b="0" i="0" dirty="0">
                <a:solidFill>
                  <a:schemeClr val="bg2">
                    <a:lumMod val="50000"/>
                  </a:schemeClr>
                </a:solidFill>
                <a:effectLst/>
                <a:latin typeface="PT Sans" panose="020B0503020203020204" pitchFamily="34" charset="0"/>
              </a:rPr>
              <a:t>El método “post</a:t>
            </a:r>
            <a:r>
              <a:rPr lang="es-ES" dirty="0">
                <a:solidFill>
                  <a:schemeClr val="bg2">
                    <a:lumMod val="50000"/>
                  </a:schemeClr>
                </a:solidFill>
                <a:latin typeface="PT Sans" panose="020B0503020203020204" pitchFamily="34" charset="0"/>
              </a:rPr>
              <a:t>”</a:t>
            </a:r>
            <a:r>
              <a:rPr lang="es-ES" b="0" i="0" dirty="0">
                <a:solidFill>
                  <a:schemeClr val="bg2">
                    <a:lumMod val="50000"/>
                  </a:schemeClr>
                </a:solidFill>
                <a:effectLst/>
                <a:latin typeface="PT Sans" panose="020B0503020203020204" pitchFamily="34" charset="0"/>
              </a:rPr>
              <a:t> permite </a:t>
            </a:r>
            <a:r>
              <a:rPr lang="es-ES" b="1" i="0" dirty="0">
                <a:solidFill>
                  <a:schemeClr val="bg2">
                    <a:lumMod val="50000"/>
                  </a:schemeClr>
                </a:solidFill>
                <a:effectLst/>
                <a:latin typeface="PT Sans" panose="020B0503020203020204" pitchFamily="34" charset="0"/>
              </a:rPr>
              <a:t>recibir información enviada desde el servidor por el usuario</a:t>
            </a:r>
            <a:r>
              <a:rPr lang="es-ES" b="0" i="0" dirty="0">
                <a:solidFill>
                  <a:schemeClr val="bg2">
                    <a:lumMod val="50000"/>
                  </a:schemeClr>
                </a:solidFill>
                <a:effectLst/>
                <a:latin typeface="PT Sans" panose="020B0503020203020204" pitchFamily="34" charset="0"/>
              </a:rPr>
              <a:t>; esta información puede ser enviada mediante un formulario, al presionar un botón o con otras acciones desatadas por el usuario. </a:t>
            </a:r>
            <a:endParaRPr lang="es-MX" dirty="0">
              <a:solidFill>
                <a:schemeClr val="bg2">
                  <a:lumMod val="50000"/>
                </a:schemeClr>
              </a:solidFill>
              <a:latin typeface="PT Sans" panose="020B0503020203020204" pitchFamily="34" charset="0"/>
            </a:endParaRPr>
          </a:p>
        </p:txBody>
      </p:sp>
      <p:pic>
        <p:nvPicPr>
          <p:cNvPr id="7170" name="Picture 2" descr="Design dell'interfaccia form di login moderna con username e password |  Vettore Gratis">
            <a:extLst>
              <a:ext uri="{FF2B5EF4-FFF2-40B4-BE49-F238E27FC236}">
                <a16:creationId xmlns:a16="http://schemas.microsoft.com/office/drawing/2014/main" id="{89AB3EB2-355D-C685-1DF2-4B963E3927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2" t="15059" r="16326" b="12784"/>
          <a:stretch/>
        </p:blipFill>
        <p:spPr bwMode="auto">
          <a:xfrm>
            <a:off x="5077625" y="657550"/>
            <a:ext cx="3528508" cy="37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293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F2D25-D9DD-6B3D-EDA0-3B7D30D968E0}"/>
              </a:ext>
            </a:extLst>
          </p:cNvPr>
          <p:cNvSpPr>
            <a:spLocks noGrp="1"/>
          </p:cNvSpPr>
          <p:nvPr>
            <p:ph type="title"/>
          </p:nvPr>
        </p:nvSpPr>
        <p:spPr>
          <a:xfrm>
            <a:off x="720000" y="291141"/>
            <a:ext cx="7704000" cy="572700"/>
          </a:xfrm>
        </p:spPr>
        <p:txBody>
          <a:bodyPr/>
          <a:lstStyle/>
          <a:p>
            <a:r>
              <a:rPr lang="es-ES" dirty="0">
                <a:solidFill>
                  <a:schemeClr val="bg1"/>
                </a:solidFill>
              </a:rPr>
              <a:t>Práctica 6.6</a:t>
            </a:r>
            <a:endParaRPr lang="es-MX" dirty="0">
              <a:solidFill>
                <a:schemeClr val="bg1"/>
              </a:solidFill>
            </a:endParaRPr>
          </a:p>
        </p:txBody>
      </p:sp>
      <p:sp>
        <p:nvSpPr>
          <p:cNvPr id="4" name="CuadroTexto 3">
            <a:extLst>
              <a:ext uri="{FF2B5EF4-FFF2-40B4-BE49-F238E27FC236}">
                <a16:creationId xmlns:a16="http://schemas.microsoft.com/office/drawing/2014/main" id="{C689BE55-A155-5D1A-83F7-5EC83F05662C}"/>
              </a:ext>
            </a:extLst>
          </p:cNvPr>
          <p:cNvSpPr txBox="1"/>
          <p:nvPr/>
        </p:nvSpPr>
        <p:spPr>
          <a:xfrm>
            <a:off x="2263422" y="666598"/>
            <a:ext cx="4617155" cy="4185761"/>
          </a:xfrm>
          <a:prstGeom prst="rect">
            <a:avLst/>
          </a:prstGeom>
          <a:noFill/>
        </p:spPr>
        <p:txBody>
          <a:bodyPr wrap="square">
            <a:spAutoFit/>
          </a:bodyPr>
          <a:lstStyle/>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express</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app</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const</a:t>
            </a:r>
            <a:r>
              <a:rPr lang="es-MX" b="0" dirty="0">
                <a:solidFill>
                  <a:srgbClr val="D4D4D4"/>
                </a:solidFill>
                <a:effectLst/>
                <a:latin typeface="PT Sans" panose="020B0503020203020204" pitchFamily="34" charset="0"/>
              </a:rPr>
              <a:t> </a:t>
            </a:r>
            <a:r>
              <a:rPr lang="es-MX" b="0" dirty="0" err="1">
                <a:solidFill>
                  <a:srgbClr val="4FC1FF"/>
                </a:solidFill>
                <a:effectLst/>
                <a:latin typeface="PT Sans" panose="020B0503020203020204" pitchFamily="34" charset="0"/>
              </a:rPr>
              <a:t>path</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path</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json</a:t>
            </a:r>
            <a:r>
              <a:rPr lang="es-MX" b="0" dirty="0">
                <a:solidFill>
                  <a:srgbClr val="D4D4D4"/>
                </a:solidFill>
                <a:effectLst/>
                <a:latin typeface="PT Sans" panose="020B0503020203020204" pitchFamily="34" charset="0"/>
              </a:rPr>
              <a:t>());</a:t>
            </a:r>
          </a:p>
          <a:p>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urlencoded</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get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sendFile</a:t>
            </a:r>
            <a:r>
              <a:rPr lang="es-MX" b="0" dirty="0">
                <a:solidFill>
                  <a:srgbClr val="D4D4D4"/>
                </a:solidFill>
                <a:effectLst/>
                <a:latin typeface="PT Sans" panose="020B0503020203020204" pitchFamily="34" charset="0"/>
              </a:rPr>
              <a:t>(</a:t>
            </a:r>
            <a:r>
              <a:rPr lang="es-MX" b="0" dirty="0" err="1">
                <a:solidFill>
                  <a:srgbClr val="4FC1FF"/>
                </a:solidFill>
                <a:effectLst/>
                <a:latin typeface="PT Sans" panose="020B0503020203020204" pitchFamily="34" charset="0"/>
              </a:rPr>
              <a:t>path</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join</a:t>
            </a:r>
            <a:r>
              <a:rPr lang="es-MX" b="0" dirty="0">
                <a:solidFill>
                  <a:srgbClr val="D4D4D4"/>
                </a:solidFill>
                <a:effectLst/>
                <a:latin typeface="PT Sans" panose="020B0503020203020204" pitchFamily="34" charset="0"/>
              </a:rPr>
              <a:t>(</a:t>
            </a:r>
            <a:r>
              <a:rPr lang="es-MX" b="0" dirty="0">
                <a:solidFill>
                  <a:srgbClr val="9CDCFE"/>
                </a:solidFill>
                <a:effectLst/>
                <a:latin typeface="PT Sans" panose="020B0503020203020204" pitchFamily="34" charset="0"/>
              </a:rPr>
              <a:t>__</a:t>
            </a:r>
            <a:r>
              <a:rPr lang="es-MX" b="0" dirty="0" err="1">
                <a:solidFill>
                  <a:srgbClr val="9CDCFE"/>
                </a:solidFill>
                <a:effectLst/>
                <a:latin typeface="PT Sans" panose="020B0503020203020204" pitchFamily="34" charset="0"/>
              </a:rPr>
              <a:t>dirname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html</a:t>
            </a:r>
            <a:r>
              <a:rPr lang="es-MX" b="0" dirty="0">
                <a:solidFill>
                  <a:srgbClr val="CE9178"/>
                </a:solidFill>
                <a:effectLst/>
                <a:latin typeface="PT Sans" panose="020B0503020203020204" pitchFamily="34" charset="0"/>
              </a:rPr>
              <a:t>/index2.html'</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post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'/respuesta'</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req</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 {</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"Nombre ingresado: "</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body</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nombre</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"Información enviada"</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listen</a:t>
            </a:r>
            <a:r>
              <a:rPr lang="es-MX" b="0" dirty="0">
                <a:solidFill>
                  <a:srgbClr val="D4D4D4"/>
                </a:solidFill>
                <a:effectLst/>
                <a:latin typeface="PT Sans" panose="020B0503020203020204" pitchFamily="34" charset="0"/>
              </a:rPr>
              <a:t>(</a:t>
            </a:r>
            <a:r>
              <a:rPr lang="es-MX" b="0" dirty="0">
                <a:solidFill>
                  <a:srgbClr val="B5CEA8"/>
                </a:solidFill>
                <a:effectLst/>
                <a:latin typeface="PT Sans" panose="020B0503020203020204" pitchFamily="34" charset="0"/>
              </a:rPr>
              <a:t>8000</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 {</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'Servidor corriendo en el puerto 8000'</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p:txBody>
      </p:sp>
    </p:spTree>
    <p:extLst>
      <p:ext uri="{BB962C8B-B14F-4D97-AF65-F5344CB8AC3E}">
        <p14:creationId xmlns:p14="http://schemas.microsoft.com/office/powerpoint/2010/main" val="28545845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6.7 Manejo de archivos</a:t>
            </a:r>
            <a:endParaRPr lang="es-MX" dirty="0"/>
          </a:p>
        </p:txBody>
      </p:sp>
    </p:spTree>
    <p:extLst>
      <p:ext uri="{BB962C8B-B14F-4D97-AF65-F5344CB8AC3E}">
        <p14:creationId xmlns:p14="http://schemas.microsoft.com/office/powerpoint/2010/main" val="13064926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695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3924874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a:noFill/>
        </p:spPr>
        <p:txBody>
          <a:bodyPr/>
          <a:lstStyle/>
          <a:p>
            <a:r>
              <a:rPr lang="es-ES" dirty="0">
                <a:solidFill>
                  <a:schemeClr val="bg1"/>
                </a:solidFill>
              </a:rPr>
              <a:t>Práctica 6.7</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4827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8592E2-3B5C-BB55-4DBD-ADF531F22F05}"/>
              </a:ext>
            </a:extLst>
          </p:cNvPr>
          <p:cNvPicPr>
            <a:picLocks noChangeAspect="1"/>
          </p:cNvPicPr>
          <p:nvPr/>
        </p:nvPicPr>
        <p:blipFill>
          <a:blip r:embed="rId2"/>
          <a:stretch>
            <a:fillRect/>
          </a:stretch>
        </p:blipFill>
        <p:spPr>
          <a:xfrm>
            <a:off x="895895" y="1372083"/>
            <a:ext cx="4508577" cy="3149609"/>
          </a:xfrm>
          <a:prstGeom prst="rect">
            <a:avLst/>
          </a:prstGeom>
        </p:spPr>
      </p:pic>
      <p:pic>
        <p:nvPicPr>
          <p:cNvPr id="7" name="Imagen 6">
            <a:extLst>
              <a:ext uri="{FF2B5EF4-FFF2-40B4-BE49-F238E27FC236}">
                <a16:creationId xmlns:a16="http://schemas.microsoft.com/office/drawing/2014/main" id="{DE7DF25C-BCF9-E88E-9C95-BCBE92D40494}"/>
              </a:ext>
            </a:extLst>
          </p:cNvPr>
          <p:cNvPicPr>
            <a:picLocks noChangeAspect="1"/>
          </p:cNvPicPr>
          <p:nvPr/>
        </p:nvPicPr>
        <p:blipFill>
          <a:blip r:embed="rId3"/>
          <a:stretch>
            <a:fillRect/>
          </a:stretch>
        </p:blipFill>
        <p:spPr>
          <a:xfrm>
            <a:off x="5791818" y="1662103"/>
            <a:ext cx="2465955" cy="2569567"/>
          </a:xfrm>
          <a:prstGeom prst="rect">
            <a:avLst/>
          </a:prstGeom>
        </p:spPr>
      </p:pic>
      <p:sp>
        <p:nvSpPr>
          <p:cNvPr id="8" name="Título 1">
            <a:extLst>
              <a:ext uri="{FF2B5EF4-FFF2-40B4-BE49-F238E27FC236}">
                <a16:creationId xmlns:a16="http://schemas.microsoft.com/office/drawing/2014/main" id="{312FA019-4433-4307-75E2-3417CA24A5DD}"/>
              </a:ext>
            </a:extLst>
          </p:cNvPr>
          <p:cNvSpPr>
            <a:spLocks noGrp="1"/>
          </p:cNvSpPr>
          <p:nvPr>
            <p:ph type="title"/>
          </p:nvPr>
        </p:nvSpPr>
        <p:spPr>
          <a:xfrm>
            <a:off x="2275138" y="262777"/>
            <a:ext cx="4593723" cy="1241700"/>
          </a:xfrm>
        </p:spPr>
        <p:txBody>
          <a:bodyPr/>
          <a:lstStyle/>
          <a:p>
            <a:r>
              <a:rPr lang="es-MX" sz="4400" dirty="0"/>
              <a:t>Programación procedimental</a:t>
            </a:r>
            <a:endParaRPr lang="es-MX" dirty="0"/>
          </a:p>
        </p:txBody>
      </p:sp>
    </p:spTree>
    <p:extLst>
      <p:ext uri="{BB962C8B-B14F-4D97-AF65-F5344CB8AC3E}">
        <p14:creationId xmlns:p14="http://schemas.microsoft.com/office/powerpoint/2010/main" val="37647329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API </a:t>
            </a:r>
            <a:r>
              <a:rPr lang="es-MX" sz="2800" dirty="0" err="1"/>
              <a:t>RESTful</a:t>
            </a:r>
            <a:endParaRPr lang="es-MX" sz="2800" dirty="0"/>
          </a:p>
        </p:txBody>
      </p:sp>
      <p:sp>
        <p:nvSpPr>
          <p:cNvPr id="4496" name="Google Shape;4496;p50"/>
          <p:cNvSpPr txBox="1">
            <a:spLocks noGrp="1"/>
          </p:cNvSpPr>
          <p:nvPr>
            <p:ph type="subTitle" idx="1"/>
          </p:nvPr>
        </p:nvSpPr>
        <p:spPr>
          <a:xfrm>
            <a:off x="3335625"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7.1 Introducción</a:t>
            </a:r>
          </a:p>
          <a:p>
            <a:pPr marL="0" lvl="0" indent="0" algn="l" rtl="0">
              <a:spcBef>
                <a:spcPts val="0"/>
              </a:spcBef>
              <a:spcAft>
                <a:spcPts val="0"/>
              </a:spcAft>
              <a:buNone/>
            </a:pPr>
            <a:r>
              <a:rPr lang="es-ES" dirty="0"/>
              <a:t>7.2 ¿Qué es la arquitectura de REST?</a:t>
            </a:r>
          </a:p>
          <a:p>
            <a:pPr marL="0" lvl="0" indent="0" algn="l" rtl="0">
              <a:spcBef>
                <a:spcPts val="0"/>
              </a:spcBef>
              <a:spcAft>
                <a:spcPts val="0"/>
              </a:spcAft>
              <a:buNone/>
            </a:pPr>
            <a:r>
              <a:rPr lang="es-ES" dirty="0"/>
              <a:t>7.3 Crear una API </a:t>
            </a:r>
            <a:r>
              <a:rPr lang="es-ES" dirty="0" err="1"/>
              <a:t>RESTful</a:t>
            </a:r>
            <a:endParaRPr lang="es-ES" dirty="0"/>
          </a:p>
          <a:p>
            <a:pPr marL="0" lvl="0" indent="0" algn="l" rtl="0">
              <a:spcBef>
                <a:spcPts val="0"/>
              </a:spcBef>
              <a:spcAft>
                <a:spcPts val="0"/>
              </a:spcAft>
              <a:buNone/>
            </a:pPr>
            <a:r>
              <a:rPr lang="es-ES" dirty="0"/>
              <a:t>7.4 Escalado de aplicaciones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516364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11C82-FBDE-FE79-B66A-CE80CE7949D1}"/>
              </a:ext>
            </a:extLst>
          </p:cNvPr>
          <p:cNvSpPr>
            <a:spLocks noGrp="1"/>
          </p:cNvSpPr>
          <p:nvPr>
            <p:ph type="title"/>
          </p:nvPr>
        </p:nvSpPr>
        <p:spPr/>
        <p:txBody>
          <a:bodyPr/>
          <a:lstStyle/>
          <a:p>
            <a:r>
              <a:rPr lang="es-ES" dirty="0"/>
              <a:t>7.1 Introducción</a:t>
            </a:r>
            <a:endParaRPr lang="es-MX" dirty="0"/>
          </a:p>
        </p:txBody>
      </p:sp>
      <p:sp>
        <p:nvSpPr>
          <p:cNvPr id="3" name="Marcador de texto 2">
            <a:extLst>
              <a:ext uri="{FF2B5EF4-FFF2-40B4-BE49-F238E27FC236}">
                <a16:creationId xmlns:a16="http://schemas.microsoft.com/office/drawing/2014/main" id="{E1BED832-D4F1-6088-CFFD-A496E94F9278}"/>
              </a:ext>
            </a:extLst>
          </p:cNvPr>
          <p:cNvSpPr>
            <a:spLocks noGrp="1"/>
          </p:cNvSpPr>
          <p:nvPr>
            <p:ph type="body" idx="1"/>
          </p:nvPr>
        </p:nvSpPr>
        <p:spPr/>
        <p:txBody>
          <a:bodyPr/>
          <a:lstStyle/>
          <a:p>
            <a:pPr marL="152400" indent="0">
              <a:buNone/>
            </a:pPr>
            <a:r>
              <a:rPr lang="es-ES" dirty="0"/>
              <a:t>Interfaz que dos sistemas de computación utilizan para intercambiar información de manera segura a través de Internet.</a:t>
            </a:r>
          </a:p>
          <a:p>
            <a:pPr marL="152400" indent="0">
              <a:buNone/>
            </a:pPr>
            <a:endParaRPr lang="es-MX" dirty="0"/>
          </a:p>
        </p:txBody>
      </p:sp>
      <p:pic>
        <p:nvPicPr>
          <p:cNvPr id="1026" name="Picture 2" descr="API REST | Aprendiendo Arduino">
            <a:extLst>
              <a:ext uri="{FF2B5EF4-FFF2-40B4-BE49-F238E27FC236}">
                <a16:creationId xmlns:a16="http://schemas.microsoft.com/office/drawing/2014/main" id="{4FD0EB4F-E457-C438-C810-9880352B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287" y="2186567"/>
            <a:ext cx="6391426" cy="25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0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4A0195-18B2-4EEF-E798-D3C080CB1BB8}"/>
              </a:ext>
            </a:extLst>
          </p:cNvPr>
          <p:cNvSpPr>
            <a:spLocks noGrp="1"/>
          </p:cNvSpPr>
          <p:nvPr>
            <p:ph type="title"/>
          </p:nvPr>
        </p:nvSpPr>
        <p:spPr>
          <a:xfrm>
            <a:off x="720000" y="206728"/>
            <a:ext cx="7704000" cy="1512711"/>
          </a:xfrm>
        </p:spPr>
        <p:txBody>
          <a:bodyPr/>
          <a:lstStyle/>
          <a:p>
            <a:pPr algn="l"/>
            <a:r>
              <a:rPr lang="es-ES" sz="1400" dirty="0">
                <a:latin typeface="PT Sans" panose="020B0503020203020204" pitchFamily="34" charset="0"/>
              </a:rPr>
              <a:t>La mayoría de las aplicaciones para empresas deben comunicarse con otras aplicaciones internas o de terceros para llevar a cabo varias tareas. Por ejemplo, para generar nóminas mensuales, su sistema interno de cuentas debe compartir datos con el sistema bancario de su cliente para automatizar la facturación y comunicarse con una aplicación interna de planillas de horarios. Las API </a:t>
            </a:r>
            <a:r>
              <a:rPr lang="es-ES" sz="1400" dirty="0" err="1">
                <a:latin typeface="PT Sans" panose="020B0503020203020204" pitchFamily="34" charset="0"/>
              </a:rPr>
              <a:t>RESTful</a:t>
            </a:r>
            <a:r>
              <a:rPr lang="es-ES" sz="1400" dirty="0">
                <a:latin typeface="PT Sans" panose="020B0503020203020204" pitchFamily="34" charset="0"/>
              </a:rPr>
              <a:t> admiten este intercambio de información porque siguen estándares de comunicación de software seguros, confiables y eficientes.</a:t>
            </a:r>
            <a:endParaRPr lang="es-MX" sz="1400" dirty="0">
              <a:latin typeface="PT Sans" panose="020B0503020203020204" pitchFamily="34" charset="0"/>
            </a:endParaRPr>
          </a:p>
        </p:txBody>
      </p:sp>
      <p:pic>
        <p:nvPicPr>
          <p:cNvPr id="2050" name="Picture 2" descr="SAT: así consultas recibos de nómina y ves cuánto pagas de ISR - Uno TV">
            <a:extLst>
              <a:ext uri="{FF2B5EF4-FFF2-40B4-BE49-F238E27FC236}">
                <a16:creationId xmlns:a16="http://schemas.microsoft.com/office/drawing/2014/main" id="{0F0B160C-B613-09AF-F050-F76A7CD62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666" y="1719439"/>
            <a:ext cx="5926667"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5579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BEA6856-5A88-F2EC-355A-168513F764E6}"/>
              </a:ext>
            </a:extLst>
          </p:cNvPr>
          <p:cNvSpPr>
            <a:spLocks noGrp="1"/>
          </p:cNvSpPr>
          <p:nvPr>
            <p:ph type="subTitle" idx="1"/>
          </p:nvPr>
        </p:nvSpPr>
        <p:spPr>
          <a:xfrm>
            <a:off x="365145" y="1323945"/>
            <a:ext cx="3922800" cy="3281700"/>
          </a:xfrm>
        </p:spPr>
        <p:txBody>
          <a:bodyPr/>
          <a:lstStyle/>
          <a:p>
            <a:pPr marL="139700" indent="0">
              <a:buNone/>
            </a:pPr>
            <a:endParaRPr lang="es-ES" dirty="0"/>
          </a:p>
          <a:p>
            <a:pPr marL="139700" indent="0" algn="ctr">
              <a:buNone/>
            </a:pPr>
            <a:r>
              <a:rPr lang="es-ES" dirty="0"/>
              <a:t>Una interfaz de programa de aplicación (API) </a:t>
            </a:r>
            <a:r>
              <a:rPr lang="es-ES" b="1" dirty="0"/>
              <a:t>define las reglas</a:t>
            </a:r>
            <a:r>
              <a:rPr lang="es-ES" dirty="0"/>
              <a:t> que se deben seguir</a:t>
            </a:r>
            <a:r>
              <a:rPr lang="es-ES" b="1" dirty="0"/>
              <a:t> para comunicarse</a:t>
            </a:r>
            <a:r>
              <a:rPr lang="es-ES" dirty="0"/>
              <a:t> con otros sistemas de software.</a:t>
            </a:r>
          </a:p>
          <a:p>
            <a:pPr marL="139700" indent="0" algn="ctr">
              <a:buNone/>
            </a:pPr>
            <a:endParaRPr lang="es-ES" dirty="0"/>
          </a:p>
          <a:p>
            <a:pPr marL="139700" indent="0" algn="ctr">
              <a:buNone/>
            </a:pPr>
            <a:r>
              <a:rPr lang="es-ES" dirty="0"/>
              <a:t>Se puede pensar en una API web como una </a:t>
            </a:r>
            <a:r>
              <a:rPr lang="es-ES" b="1" dirty="0"/>
              <a:t>puerta de enlace entre los clientes y los recursos de la Web.</a:t>
            </a:r>
            <a:endParaRPr lang="es-MX" b="1" dirty="0"/>
          </a:p>
        </p:txBody>
      </p:sp>
      <p:sp>
        <p:nvSpPr>
          <p:cNvPr id="3" name="Subtítulo 2">
            <a:extLst>
              <a:ext uri="{FF2B5EF4-FFF2-40B4-BE49-F238E27FC236}">
                <a16:creationId xmlns:a16="http://schemas.microsoft.com/office/drawing/2014/main" id="{4BDB7AE6-F028-3655-3D4A-6EEE67C3CE35}"/>
              </a:ext>
            </a:extLst>
          </p:cNvPr>
          <p:cNvSpPr>
            <a:spLocks noGrp="1"/>
          </p:cNvSpPr>
          <p:nvPr>
            <p:ph type="subTitle" idx="2"/>
          </p:nvPr>
        </p:nvSpPr>
        <p:spPr>
          <a:xfrm>
            <a:off x="4689921" y="1322304"/>
            <a:ext cx="3921300" cy="3281700"/>
          </a:xfrm>
        </p:spPr>
        <p:txBody>
          <a:bodyPr/>
          <a:lstStyle/>
          <a:p>
            <a:pPr marL="139700" indent="0">
              <a:buNone/>
            </a:pPr>
            <a:r>
              <a:rPr lang="es-ES" dirty="0"/>
              <a:t>Ejemplo:</a:t>
            </a:r>
          </a:p>
          <a:p>
            <a:pPr marL="139700" indent="0">
              <a:buNone/>
            </a:pPr>
            <a:r>
              <a:rPr lang="es-ES" dirty="0"/>
              <a:t>La aplicación de planilla de horarios expone una API que solicita el nombre completo de un empleado y un rango de fechas. Cuando recibe esta información, procesa internamente la planilla de horarios del empleado y devuelve la cantidad de horas trabajadas en ese rango de fechas.</a:t>
            </a:r>
            <a:endParaRPr lang="es-MX" dirty="0"/>
          </a:p>
        </p:txBody>
      </p:sp>
      <p:sp>
        <p:nvSpPr>
          <p:cNvPr id="4" name="Título 3">
            <a:extLst>
              <a:ext uri="{FF2B5EF4-FFF2-40B4-BE49-F238E27FC236}">
                <a16:creationId xmlns:a16="http://schemas.microsoft.com/office/drawing/2014/main" id="{8251EB81-70BA-0B46-9B88-07447D07F6BD}"/>
              </a:ext>
            </a:extLst>
          </p:cNvPr>
          <p:cNvSpPr>
            <a:spLocks noGrp="1"/>
          </p:cNvSpPr>
          <p:nvPr>
            <p:ph type="title"/>
          </p:nvPr>
        </p:nvSpPr>
        <p:spPr/>
        <p:txBody>
          <a:bodyPr/>
          <a:lstStyle/>
          <a:p>
            <a:r>
              <a:rPr lang="es-MX" dirty="0"/>
              <a:t>¿Qué es una API?</a:t>
            </a:r>
          </a:p>
        </p:txBody>
      </p:sp>
      <p:sp>
        <p:nvSpPr>
          <p:cNvPr id="5" name="Flecha: a la derecha 4">
            <a:extLst>
              <a:ext uri="{FF2B5EF4-FFF2-40B4-BE49-F238E27FC236}">
                <a16:creationId xmlns:a16="http://schemas.microsoft.com/office/drawing/2014/main" id="{2257C1A9-54A2-235C-DCC7-DE6BA248BC88}"/>
              </a:ext>
            </a:extLst>
          </p:cNvPr>
          <p:cNvSpPr/>
          <p:nvPr/>
        </p:nvSpPr>
        <p:spPr>
          <a:xfrm>
            <a:off x="4210755" y="2280356"/>
            <a:ext cx="553155" cy="291394"/>
          </a:xfrm>
          <a:prstGeom prst="rightArrow">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3074" name="Picture 2" descr="Qué son las API y para qué sirven">
            <a:extLst>
              <a:ext uri="{FF2B5EF4-FFF2-40B4-BE49-F238E27FC236}">
                <a16:creationId xmlns:a16="http://schemas.microsoft.com/office/drawing/2014/main" id="{CD343A9C-0306-5983-5826-3EE2785AB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5" t="5324" r="7237" b="14903"/>
          <a:stretch/>
        </p:blipFill>
        <p:spPr bwMode="auto">
          <a:xfrm>
            <a:off x="675730" y="1112196"/>
            <a:ext cx="7792539" cy="401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69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C8143F2-78C7-D9AC-877D-64CC1519D661}"/>
              </a:ext>
            </a:extLst>
          </p:cNvPr>
          <p:cNvSpPr>
            <a:spLocks noGrp="1"/>
          </p:cNvSpPr>
          <p:nvPr>
            <p:ph type="subTitle" idx="1"/>
          </p:nvPr>
        </p:nvSpPr>
        <p:spPr>
          <a:xfrm>
            <a:off x="780824" y="569636"/>
            <a:ext cx="2590800" cy="431100"/>
          </a:xfrm>
        </p:spPr>
        <p:txBody>
          <a:bodyPr/>
          <a:lstStyle/>
          <a:p>
            <a:r>
              <a:rPr lang="es-ES" dirty="0"/>
              <a:t>Cliente</a:t>
            </a:r>
            <a:endParaRPr lang="es-MX" dirty="0"/>
          </a:p>
        </p:txBody>
      </p:sp>
      <p:sp>
        <p:nvSpPr>
          <p:cNvPr id="3" name="Subtítulo 2">
            <a:extLst>
              <a:ext uri="{FF2B5EF4-FFF2-40B4-BE49-F238E27FC236}">
                <a16:creationId xmlns:a16="http://schemas.microsoft.com/office/drawing/2014/main" id="{16C9973A-A233-EA73-C141-6D52C9D6C96B}"/>
              </a:ext>
            </a:extLst>
          </p:cNvPr>
          <p:cNvSpPr>
            <a:spLocks noGrp="1"/>
          </p:cNvSpPr>
          <p:nvPr>
            <p:ph type="subTitle" idx="2"/>
          </p:nvPr>
        </p:nvSpPr>
        <p:spPr>
          <a:xfrm>
            <a:off x="4476978" y="563539"/>
            <a:ext cx="2590800" cy="431100"/>
          </a:xfrm>
        </p:spPr>
        <p:txBody>
          <a:bodyPr/>
          <a:lstStyle/>
          <a:p>
            <a:r>
              <a:rPr lang="es-ES" dirty="0"/>
              <a:t>Recursos</a:t>
            </a:r>
            <a:endParaRPr lang="es-MX" dirty="0"/>
          </a:p>
        </p:txBody>
      </p:sp>
      <p:sp>
        <p:nvSpPr>
          <p:cNvPr id="4" name="Subtítulo 3">
            <a:extLst>
              <a:ext uri="{FF2B5EF4-FFF2-40B4-BE49-F238E27FC236}">
                <a16:creationId xmlns:a16="http://schemas.microsoft.com/office/drawing/2014/main" id="{57995164-6CAD-3E92-09DD-69396D6BD357}"/>
              </a:ext>
            </a:extLst>
          </p:cNvPr>
          <p:cNvSpPr>
            <a:spLocks noGrp="1"/>
          </p:cNvSpPr>
          <p:nvPr>
            <p:ph type="subTitle" idx="3"/>
          </p:nvPr>
        </p:nvSpPr>
        <p:spPr>
          <a:xfrm>
            <a:off x="780824" y="924661"/>
            <a:ext cx="2590800" cy="980700"/>
          </a:xfrm>
        </p:spPr>
        <p:txBody>
          <a:bodyPr/>
          <a:lstStyle/>
          <a:p>
            <a:r>
              <a:rPr lang="es-ES" dirty="0"/>
              <a:t> Usuarios que desean acceder a información desde la Web. El cliente puede ser una persona o un sistema de software que utiliza la API.</a:t>
            </a:r>
            <a:endParaRPr lang="es-MX" dirty="0"/>
          </a:p>
        </p:txBody>
      </p:sp>
      <p:sp>
        <p:nvSpPr>
          <p:cNvPr id="5" name="Subtítulo 4">
            <a:extLst>
              <a:ext uri="{FF2B5EF4-FFF2-40B4-BE49-F238E27FC236}">
                <a16:creationId xmlns:a16="http://schemas.microsoft.com/office/drawing/2014/main" id="{FD1FBCB6-41DD-DBBA-7AE8-0498A14F7C1B}"/>
              </a:ext>
            </a:extLst>
          </p:cNvPr>
          <p:cNvSpPr>
            <a:spLocks noGrp="1"/>
          </p:cNvSpPr>
          <p:nvPr>
            <p:ph type="subTitle" idx="4"/>
          </p:nvPr>
        </p:nvSpPr>
        <p:spPr>
          <a:xfrm>
            <a:off x="3625662" y="1000736"/>
            <a:ext cx="4301625" cy="980700"/>
          </a:xfrm>
        </p:spPr>
        <p:txBody>
          <a:bodyPr/>
          <a:lstStyle/>
          <a:p>
            <a:r>
              <a:rPr lang="es-ES" dirty="0"/>
              <a:t> información que diferentes aplicaciones proporcionan a sus clientes. Los recursos pueden ser imágenes, videos, texto, números o cualquier tipo de datos. La máquina encargada de entregar el recurso al cliente también recibe el nombre de servidor. Las organizaciones utilizan las API para compartir recursos y proporcionar servicios web, a la vez que mantienen la seguridad, el control y la autenticación.</a:t>
            </a:r>
            <a:endParaRPr lang="es-MX" dirty="0"/>
          </a:p>
        </p:txBody>
      </p:sp>
      <p:pic>
        <p:nvPicPr>
          <p:cNvPr id="4098" name="Picture 2" descr="Pronostico del tiempo, API - Marco Andrés">
            <a:extLst>
              <a:ext uri="{FF2B5EF4-FFF2-40B4-BE49-F238E27FC236}">
                <a16:creationId xmlns:a16="http://schemas.microsoft.com/office/drawing/2014/main" id="{E52EE7ED-0F92-D37E-5ABF-C262B4B9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00" y="1030587"/>
            <a:ext cx="7055555" cy="35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96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189DE-3C09-C0CD-5AB6-D699ECAC08AD}"/>
              </a:ext>
            </a:extLst>
          </p:cNvPr>
          <p:cNvSpPr>
            <a:spLocks noGrp="1"/>
          </p:cNvSpPr>
          <p:nvPr>
            <p:ph type="title"/>
          </p:nvPr>
        </p:nvSpPr>
        <p:spPr>
          <a:xfrm>
            <a:off x="0" y="539500"/>
            <a:ext cx="9144000" cy="572700"/>
          </a:xfrm>
        </p:spPr>
        <p:txBody>
          <a:bodyPr/>
          <a:lstStyle/>
          <a:p>
            <a:pPr algn="ctr"/>
            <a:r>
              <a:rPr lang="es-ES" dirty="0"/>
              <a:t>7.2 ¿Qué es la arquitectura de REST?</a:t>
            </a:r>
            <a:br>
              <a:rPr lang="es-ES" dirty="0"/>
            </a:br>
            <a:endParaRPr lang="es-MX" dirty="0"/>
          </a:p>
        </p:txBody>
      </p:sp>
      <p:sp>
        <p:nvSpPr>
          <p:cNvPr id="3" name="Marcador de texto 2">
            <a:extLst>
              <a:ext uri="{FF2B5EF4-FFF2-40B4-BE49-F238E27FC236}">
                <a16:creationId xmlns:a16="http://schemas.microsoft.com/office/drawing/2014/main" id="{F9A1FA29-D453-FC60-5B72-6FAFAB6517EB}"/>
              </a:ext>
            </a:extLst>
          </p:cNvPr>
          <p:cNvSpPr>
            <a:spLocks noGrp="1"/>
          </p:cNvSpPr>
          <p:nvPr>
            <p:ph type="body" idx="1"/>
          </p:nvPr>
        </p:nvSpPr>
        <p:spPr>
          <a:xfrm>
            <a:off x="480223" y="1112200"/>
            <a:ext cx="3962700" cy="3101700"/>
          </a:xfrm>
        </p:spPr>
        <p:txBody>
          <a:bodyPr/>
          <a:lstStyle/>
          <a:p>
            <a:pPr marL="152400" indent="0">
              <a:buNone/>
            </a:pPr>
            <a:r>
              <a:rPr lang="es-ES" dirty="0"/>
              <a:t>La transferencia de estado representacional (REST) es una arquitectura de software que impone condiciones sobre cómo debe funcionar una API.</a:t>
            </a:r>
          </a:p>
          <a:p>
            <a:pPr marL="152400" indent="0">
              <a:buNone/>
            </a:pPr>
            <a:endParaRPr lang="es-ES" dirty="0"/>
          </a:p>
          <a:p>
            <a:pPr marL="152400" indent="0">
              <a:buNone/>
            </a:pPr>
            <a:r>
              <a:rPr lang="es-ES" dirty="0"/>
              <a:t>Las API que siguen el estilo arquitectónico de REST se llaman API REST. Los servicios web que implementan una arquitectura de REST son llamados servicios web </a:t>
            </a:r>
            <a:r>
              <a:rPr lang="es-ES" dirty="0" err="1"/>
              <a:t>RESTful</a:t>
            </a:r>
            <a:r>
              <a:rPr lang="es-ES" dirty="0"/>
              <a:t>. El término API </a:t>
            </a:r>
            <a:r>
              <a:rPr lang="es-ES" dirty="0" err="1"/>
              <a:t>RESTful</a:t>
            </a:r>
            <a:r>
              <a:rPr lang="es-ES" dirty="0"/>
              <a:t> suele referirse a las API web </a:t>
            </a:r>
            <a:r>
              <a:rPr lang="es-ES" dirty="0" err="1"/>
              <a:t>RESTful</a:t>
            </a:r>
            <a:r>
              <a:rPr lang="es-ES" dirty="0"/>
              <a:t>.</a:t>
            </a:r>
          </a:p>
          <a:p>
            <a:pPr marL="152400" indent="0">
              <a:buNone/>
            </a:pPr>
            <a:endParaRPr lang="es-MX" dirty="0"/>
          </a:p>
        </p:txBody>
      </p:sp>
      <p:pic>
        <p:nvPicPr>
          <p:cNvPr id="5122" name="Picture 2" descr="Procesamiento del lado del cliente">
            <a:extLst>
              <a:ext uri="{FF2B5EF4-FFF2-40B4-BE49-F238E27FC236}">
                <a16:creationId xmlns:a16="http://schemas.microsoft.com/office/drawing/2014/main" id="{82F3FC63-70ED-D93E-A9CF-B0273281F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5401" y="860066"/>
            <a:ext cx="4767991" cy="317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559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B72CA-51D8-2708-B381-CA488579BFF5}"/>
              </a:ext>
            </a:extLst>
          </p:cNvPr>
          <p:cNvSpPr>
            <a:spLocks noGrp="1"/>
          </p:cNvSpPr>
          <p:nvPr>
            <p:ph type="title"/>
          </p:nvPr>
        </p:nvSpPr>
        <p:spPr>
          <a:xfrm>
            <a:off x="720000" y="1268422"/>
            <a:ext cx="2305500" cy="434100"/>
          </a:xfrm>
        </p:spPr>
        <p:txBody>
          <a:bodyPr/>
          <a:lstStyle/>
          <a:p>
            <a:r>
              <a:rPr lang="es-ES" sz="2400" dirty="0"/>
              <a:t>Escalabilidad</a:t>
            </a:r>
            <a:endParaRPr lang="es-MX" sz="2400" dirty="0"/>
          </a:p>
        </p:txBody>
      </p:sp>
      <p:sp>
        <p:nvSpPr>
          <p:cNvPr id="3" name="Subtítulo 2">
            <a:extLst>
              <a:ext uri="{FF2B5EF4-FFF2-40B4-BE49-F238E27FC236}">
                <a16:creationId xmlns:a16="http://schemas.microsoft.com/office/drawing/2014/main" id="{FCDC109F-6EF0-F79C-233A-D3AF555118C3}"/>
              </a:ext>
            </a:extLst>
          </p:cNvPr>
          <p:cNvSpPr>
            <a:spLocks noGrp="1"/>
          </p:cNvSpPr>
          <p:nvPr>
            <p:ph type="subTitle" idx="1"/>
          </p:nvPr>
        </p:nvSpPr>
        <p:spPr>
          <a:xfrm>
            <a:off x="720000" y="1654058"/>
            <a:ext cx="2305500" cy="572700"/>
          </a:xfrm>
        </p:spPr>
        <p:txBody>
          <a:bodyPr/>
          <a:lstStyle/>
          <a:p>
            <a:pPr algn="l"/>
            <a:r>
              <a:rPr lang="es-ES" dirty="0"/>
              <a:t>Se elimina la carga del servidor porque este no debe retener la información de solicitudes pasadas del cliente. </a:t>
            </a:r>
          </a:p>
          <a:p>
            <a:pPr algn="l"/>
            <a:r>
              <a:rPr lang="es-ES" dirty="0"/>
              <a:t>Esto admite la escalabilidad, sin provocar cuellos de botella en la comunicación que reduzcan el rendimiento.</a:t>
            </a:r>
            <a:endParaRPr lang="es-MX" dirty="0"/>
          </a:p>
        </p:txBody>
      </p:sp>
      <p:sp>
        <p:nvSpPr>
          <p:cNvPr id="4" name="Título 3">
            <a:extLst>
              <a:ext uri="{FF2B5EF4-FFF2-40B4-BE49-F238E27FC236}">
                <a16:creationId xmlns:a16="http://schemas.microsoft.com/office/drawing/2014/main" id="{F2C946EB-A8C1-D0CC-23CE-DB39DEB23CE2}"/>
              </a:ext>
            </a:extLst>
          </p:cNvPr>
          <p:cNvSpPr>
            <a:spLocks noGrp="1"/>
          </p:cNvSpPr>
          <p:nvPr>
            <p:ph type="title" idx="2"/>
          </p:nvPr>
        </p:nvSpPr>
        <p:spPr>
          <a:xfrm>
            <a:off x="3419271" y="1268422"/>
            <a:ext cx="2305500" cy="434100"/>
          </a:xfrm>
        </p:spPr>
        <p:txBody>
          <a:bodyPr/>
          <a:lstStyle/>
          <a:p>
            <a:r>
              <a:rPr lang="es-ES" dirty="0"/>
              <a:t>Flexibilidad</a:t>
            </a:r>
            <a:endParaRPr lang="es-MX" dirty="0"/>
          </a:p>
        </p:txBody>
      </p:sp>
      <p:sp>
        <p:nvSpPr>
          <p:cNvPr id="5" name="Subtítulo 4">
            <a:extLst>
              <a:ext uri="{FF2B5EF4-FFF2-40B4-BE49-F238E27FC236}">
                <a16:creationId xmlns:a16="http://schemas.microsoft.com/office/drawing/2014/main" id="{211EA20B-1535-BE6A-DCC0-2B8D8FD81778}"/>
              </a:ext>
            </a:extLst>
          </p:cNvPr>
          <p:cNvSpPr>
            <a:spLocks noGrp="1"/>
          </p:cNvSpPr>
          <p:nvPr>
            <p:ph type="subTitle" idx="3"/>
          </p:nvPr>
        </p:nvSpPr>
        <p:spPr>
          <a:xfrm>
            <a:off x="3419271" y="1654058"/>
            <a:ext cx="2305500" cy="572700"/>
          </a:xfrm>
        </p:spPr>
        <p:txBody>
          <a:bodyPr/>
          <a:lstStyle/>
          <a:p>
            <a:r>
              <a:rPr lang="es-ES" dirty="0"/>
              <a:t>Simplifican y desacoplan varios componentes del servidor, de manera que cada parte pueda evolucionar de manera independiente.</a:t>
            </a:r>
          </a:p>
          <a:p>
            <a:r>
              <a:rPr lang="es-ES" dirty="0"/>
              <a:t>Los cambios de la plataforma o la tecnología en la aplicación del servidor no afectan la aplicación del cliente.</a:t>
            </a:r>
            <a:endParaRPr lang="es-MX" dirty="0"/>
          </a:p>
        </p:txBody>
      </p:sp>
      <p:sp>
        <p:nvSpPr>
          <p:cNvPr id="10" name="Título 9">
            <a:extLst>
              <a:ext uri="{FF2B5EF4-FFF2-40B4-BE49-F238E27FC236}">
                <a16:creationId xmlns:a16="http://schemas.microsoft.com/office/drawing/2014/main" id="{B2AD4CD6-986D-F6A1-11DA-14F6843A5FA4}"/>
              </a:ext>
            </a:extLst>
          </p:cNvPr>
          <p:cNvSpPr>
            <a:spLocks noGrp="1"/>
          </p:cNvSpPr>
          <p:nvPr>
            <p:ph type="title" idx="8"/>
          </p:nvPr>
        </p:nvSpPr>
        <p:spPr>
          <a:xfrm>
            <a:off x="6118550" y="1268422"/>
            <a:ext cx="2541356" cy="434100"/>
          </a:xfrm>
        </p:spPr>
        <p:txBody>
          <a:bodyPr/>
          <a:lstStyle/>
          <a:p>
            <a:r>
              <a:rPr lang="es-ES" sz="2400" dirty="0"/>
              <a:t>Independencia</a:t>
            </a:r>
            <a:endParaRPr lang="es-MX" sz="2400" dirty="0"/>
          </a:p>
        </p:txBody>
      </p:sp>
      <p:sp>
        <p:nvSpPr>
          <p:cNvPr id="11" name="Subtítulo 10">
            <a:extLst>
              <a:ext uri="{FF2B5EF4-FFF2-40B4-BE49-F238E27FC236}">
                <a16:creationId xmlns:a16="http://schemas.microsoft.com/office/drawing/2014/main" id="{3DD0C120-15BE-B617-3072-9D8B5CEDD607}"/>
              </a:ext>
            </a:extLst>
          </p:cNvPr>
          <p:cNvSpPr>
            <a:spLocks noGrp="1"/>
          </p:cNvSpPr>
          <p:nvPr>
            <p:ph type="subTitle" idx="9"/>
          </p:nvPr>
        </p:nvSpPr>
        <p:spPr>
          <a:xfrm>
            <a:off x="6118549" y="1654058"/>
            <a:ext cx="2305500" cy="572700"/>
          </a:xfrm>
        </p:spPr>
        <p:txBody>
          <a:bodyPr/>
          <a:lstStyle/>
          <a:p>
            <a:pPr algn="l"/>
            <a:r>
              <a:rPr lang="es-ES" dirty="0"/>
              <a:t>Se pueden escribir aplicaciones del lado del cliente y del servidor en diversos lenguajes de programación, sin afectar el diseño de la API. También puede cambiar la tecnología subyacente en cualquiera de los lados sin que se vea afectada la comunicación.</a:t>
            </a:r>
            <a:endParaRPr lang="es-MX" dirty="0"/>
          </a:p>
        </p:txBody>
      </p:sp>
      <p:sp>
        <p:nvSpPr>
          <p:cNvPr id="14" name="Título 13">
            <a:extLst>
              <a:ext uri="{FF2B5EF4-FFF2-40B4-BE49-F238E27FC236}">
                <a16:creationId xmlns:a16="http://schemas.microsoft.com/office/drawing/2014/main" id="{D529C99F-FD7F-1657-7A26-234F921104E7}"/>
              </a:ext>
            </a:extLst>
          </p:cNvPr>
          <p:cNvSpPr>
            <a:spLocks noGrp="1"/>
          </p:cNvSpPr>
          <p:nvPr>
            <p:ph type="title" idx="15"/>
          </p:nvPr>
        </p:nvSpPr>
        <p:spPr>
          <a:xfrm>
            <a:off x="720000" y="431916"/>
            <a:ext cx="7704000" cy="572700"/>
          </a:xfrm>
        </p:spPr>
        <p:txBody>
          <a:bodyPr/>
          <a:lstStyle/>
          <a:p>
            <a:r>
              <a:rPr lang="es-ES" dirty="0"/>
              <a:t>Beneficios de las API </a:t>
            </a:r>
            <a:r>
              <a:rPr lang="es-ES" dirty="0" err="1"/>
              <a:t>RESTful</a:t>
            </a:r>
            <a:endParaRPr lang="es-MX" dirty="0"/>
          </a:p>
        </p:txBody>
      </p:sp>
    </p:spTree>
    <p:extLst>
      <p:ext uri="{BB962C8B-B14F-4D97-AF65-F5344CB8AC3E}">
        <p14:creationId xmlns:p14="http://schemas.microsoft.com/office/powerpoint/2010/main" val="16347611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FF440EC-57CE-6C99-7EDF-4D2A0B2A3E39}"/>
              </a:ext>
            </a:extLst>
          </p:cNvPr>
          <p:cNvSpPr>
            <a:spLocks noGrp="1"/>
          </p:cNvSpPr>
          <p:nvPr>
            <p:ph type="title"/>
          </p:nvPr>
        </p:nvSpPr>
        <p:spPr/>
        <p:txBody>
          <a:bodyPr/>
          <a:lstStyle/>
          <a:p>
            <a:r>
              <a:rPr lang="es-ES" dirty="0"/>
              <a:t>¿Cómo funciona?</a:t>
            </a:r>
            <a:endParaRPr lang="es-MX" dirty="0"/>
          </a:p>
        </p:txBody>
      </p:sp>
      <p:pic>
        <p:nvPicPr>
          <p:cNvPr id="6146" name="Picture 2" descr="Qué es una api rest? ¿Cómo funciona? ¿En que tipo de web utilizarlas?">
            <a:extLst>
              <a:ext uri="{FF2B5EF4-FFF2-40B4-BE49-F238E27FC236}">
                <a16:creationId xmlns:a16="http://schemas.microsoft.com/office/drawing/2014/main" id="{A7778741-9402-92AC-B041-5654FFFAD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6934"/>
            <a:ext cx="9144000" cy="22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552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9539F-13AE-C857-AEEC-23F9A3910A79}"/>
              </a:ext>
            </a:extLst>
          </p:cNvPr>
          <p:cNvSpPr>
            <a:spLocks noGrp="1"/>
          </p:cNvSpPr>
          <p:nvPr>
            <p:ph type="title"/>
          </p:nvPr>
        </p:nvSpPr>
        <p:spPr>
          <a:xfrm>
            <a:off x="1114925" y="76917"/>
            <a:ext cx="7085400" cy="572700"/>
          </a:xfrm>
        </p:spPr>
        <p:txBody>
          <a:bodyPr/>
          <a:lstStyle/>
          <a:p>
            <a:r>
              <a:rPr lang="es-ES" dirty="0">
                <a:solidFill>
                  <a:schemeClr val="bg1"/>
                </a:solidFill>
              </a:rPr>
              <a:t>7.3 Crear una API </a:t>
            </a:r>
            <a:r>
              <a:rPr lang="es-ES" dirty="0" err="1">
                <a:solidFill>
                  <a:schemeClr val="bg1"/>
                </a:solidFill>
              </a:rPr>
              <a:t>RESTful</a:t>
            </a:r>
            <a:endParaRPr lang="es-MX" dirty="0">
              <a:solidFill>
                <a:schemeClr val="bg1"/>
              </a:solidFill>
            </a:endParaRPr>
          </a:p>
        </p:txBody>
      </p:sp>
      <p:sp>
        <p:nvSpPr>
          <p:cNvPr id="3" name="Marcador de texto 2">
            <a:extLst>
              <a:ext uri="{FF2B5EF4-FFF2-40B4-BE49-F238E27FC236}">
                <a16:creationId xmlns:a16="http://schemas.microsoft.com/office/drawing/2014/main" id="{02C4A41B-91F5-B91C-6CF2-72C996FF507B}"/>
              </a:ext>
            </a:extLst>
          </p:cNvPr>
          <p:cNvSpPr>
            <a:spLocks noGrp="1"/>
          </p:cNvSpPr>
          <p:nvPr>
            <p:ph type="body" idx="1"/>
          </p:nvPr>
        </p:nvSpPr>
        <p:spPr>
          <a:xfrm>
            <a:off x="1244016" y="649617"/>
            <a:ext cx="6211033" cy="3101700"/>
          </a:xfrm>
        </p:spPr>
        <p:txBody>
          <a:bodyPr/>
          <a:lstStyle/>
          <a:p>
            <a:pPr marL="152400" indent="0">
              <a:buNone/>
            </a:pPr>
            <a:r>
              <a:rPr lang="en-US" b="1" dirty="0">
                <a:solidFill>
                  <a:schemeClr val="accent1">
                    <a:lumMod val="75000"/>
                  </a:schemeClr>
                </a:solidFill>
              </a:rPr>
              <a:t>TERMINAL</a:t>
            </a:r>
          </a:p>
          <a:p>
            <a:pPr marL="152400" indent="0">
              <a:buNone/>
            </a:pPr>
            <a:r>
              <a:rPr lang="en-US" sz="1800" dirty="0">
                <a:solidFill>
                  <a:schemeClr val="bg1"/>
                </a:solidFill>
              </a:rPr>
              <a:t>PS C:\Users\ailyn\OneDrive\Escritorio\U7&gt; </a:t>
            </a:r>
            <a:r>
              <a:rPr lang="en-US" sz="1800" dirty="0" err="1">
                <a:solidFill>
                  <a:schemeClr val="bg1"/>
                </a:solidFill>
              </a:rPr>
              <a:t>npm</a:t>
            </a:r>
            <a:r>
              <a:rPr lang="en-US" sz="1800" dirty="0">
                <a:solidFill>
                  <a:schemeClr val="bg1"/>
                </a:solidFill>
              </a:rPr>
              <a:t> install express</a:t>
            </a:r>
          </a:p>
          <a:p>
            <a:pPr marL="152400" indent="0">
              <a:buNone/>
            </a:pPr>
            <a:endParaRPr lang="en-US" dirty="0">
              <a:solidFill>
                <a:schemeClr val="bg1"/>
              </a:solidFill>
            </a:endParaRPr>
          </a:p>
          <a:p>
            <a:pPr marL="152400" indent="0">
              <a:buNone/>
            </a:pPr>
            <a:r>
              <a:rPr lang="en-US" b="1" dirty="0">
                <a:solidFill>
                  <a:schemeClr val="accent1">
                    <a:lumMod val="75000"/>
                  </a:schemeClr>
                </a:solidFill>
              </a:rPr>
              <a:t>ARCHIVO index.js</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const</a:t>
            </a:r>
            <a:r>
              <a:rPr lang="es-MX" sz="1800" b="0" dirty="0">
                <a:solidFill>
                  <a:srgbClr val="D4D4D4"/>
                </a:solidFill>
                <a:effectLst/>
                <a:latin typeface="PT Sans" panose="020B0503020203020204" pitchFamily="34" charset="0"/>
              </a:rPr>
              <a:t> </a:t>
            </a:r>
            <a:r>
              <a:rPr lang="es-MX" sz="1800" b="0" dirty="0" err="1">
                <a:solidFill>
                  <a:srgbClr val="4FC1FF"/>
                </a:solidFill>
                <a:effectLst/>
                <a:latin typeface="PT Sans" panose="020B0503020203020204" pitchFamily="34" charset="0"/>
              </a:rPr>
              <a:t>path</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path</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use</a:t>
            </a:r>
            <a:r>
              <a:rPr lang="es-MX" sz="1800" b="0" dirty="0">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express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json</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use</a:t>
            </a:r>
            <a:r>
              <a:rPr lang="es-MX" sz="1800" b="0" dirty="0">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express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urlencoded</a:t>
            </a: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usuario</a:t>
            </a:r>
            <a:r>
              <a:rPr lang="es-MX" sz="1800" b="0" dirty="0">
                <a:solidFill>
                  <a:srgbClr val="D4D4D4"/>
                </a:solidFill>
                <a:effectLst/>
                <a:latin typeface="PT Sans" panose="020B0503020203020204" pitchFamily="34" charset="0"/>
              </a:rPr>
              <a:t> = {</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a:t>
            </a:r>
            <a:r>
              <a:rPr lang="es-MX" sz="1800" b="0" dirty="0">
                <a:solidFill>
                  <a:srgbClr val="CE9178"/>
                </a:solidFill>
                <a:effectLst/>
                <a:latin typeface="PT Sans" panose="020B0503020203020204" pitchFamily="34" charset="0"/>
              </a:rPr>
              <a:t>''</a:t>
            </a:r>
            <a:endParaRPr lang="es-MX" sz="1800" b="0" dirty="0">
              <a:solidFill>
                <a:srgbClr val="D4D4D4"/>
              </a:solidFill>
              <a:effectLst/>
              <a:latin typeface="PT Sans" panose="020B0503020203020204" pitchFamily="34" charset="0"/>
            </a:endParaRP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dirty="0"/>
          </a:p>
        </p:txBody>
      </p:sp>
    </p:spTree>
    <p:extLst>
      <p:ext uri="{BB962C8B-B14F-4D97-AF65-F5344CB8AC3E}">
        <p14:creationId xmlns:p14="http://schemas.microsoft.com/office/powerpoint/2010/main" val="30329439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FFC4766-5449-424B-E22E-8881F4460D7B}"/>
              </a:ext>
            </a:extLst>
          </p:cNvPr>
          <p:cNvSpPr>
            <a:spLocks noGrp="1"/>
          </p:cNvSpPr>
          <p:nvPr>
            <p:ph type="body" idx="4294967295"/>
          </p:nvPr>
        </p:nvSpPr>
        <p:spPr>
          <a:xfrm>
            <a:off x="869950" y="557917"/>
            <a:ext cx="7404100" cy="3101975"/>
          </a:xfrm>
        </p:spPr>
        <p:txBody>
          <a:bodyPr/>
          <a:lstStyle/>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crearEntrada</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/crearEntrada.html'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post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envioDeDatos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body</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3999321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AD4C0BE-3D85-CBD0-3A0B-D11D76607F6B}"/>
              </a:ext>
            </a:extLst>
          </p:cNvPr>
          <p:cNvSpPr>
            <a:spLocks noGrp="1"/>
          </p:cNvSpPr>
          <p:nvPr>
            <p:ph type="title"/>
          </p:nvPr>
        </p:nvSpPr>
        <p:spPr>
          <a:xfrm flipH="1">
            <a:off x="1512276" y="175844"/>
            <a:ext cx="5748475" cy="733585"/>
          </a:xfrm>
        </p:spPr>
        <p:txBody>
          <a:bodyPr/>
          <a:lstStyle/>
          <a:p>
            <a:r>
              <a:rPr lang="es-ES" dirty="0"/>
              <a:t>Programación modular</a:t>
            </a:r>
            <a:endParaRPr lang="es-MX" dirty="0"/>
          </a:p>
        </p:txBody>
      </p:sp>
      <p:pic>
        <p:nvPicPr>
          <p:cNvPr id="6146" name="Picture 2" descr="Programación modular - Wikipedia, la enciclopedia libre">
            <a:extLst>
              <a:ext uri="{FF2B5EF4-FFF2-40B4-BE49-F238E27FC236}">
                <a16:creationId xmlns:a16="http://schemas.microsoft.com/office/drawing/2014/main" id="{54E29E28-F7DC-39CB-1846-CD40111E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169" y="542636"/>
            <a:ext cx="4433277" cy="46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91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757007A-6C17-1730-AD30-4F7A5F100666}"/>
              </a:ext>
            </a:extLst>
          </p:cNvPr>
          <p:cNvSpPr>
            <a:spLocks noGrp="1"/>
          </p:cNvSpPr>
          <p:nvPr>
            <p:ph type="body" idx="4294967295"/>
          </p:nvPr>
        </p:nvSpPr>
        <p:spPr>
          <a:xfrm>
            <a:off x="557212" y="0"/>
            <a:ext cx="8029575" cy="3158244"/>
          </a:xfrm>
        </p:spPr>
        <p:txBody>
          <a:bodyPr/>
          <a:lstStyle/>
          <a:p>
            <a:pPr marL="1524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consultarDatos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C586C0"/>
                </a:solidFill>
                <a:effectLst/>
                <a:latin typeface="PT Sans" panose="020B0503020203020204" pitchFamily="34" charset="0"/>
              </a:rPr>
              <a:t>if</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json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usuario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 </a:t>
            </a:r>
            <a:r>
              <a:rPr lang="es-MX" sz="1800" b="0" dirty="0" err="1">
                <a:solidFill>
                  <a:srgbClr val="C586C0"/>
                </a:solidFill>
                <a:effectLst/>
                <a:latin typeface="PT Sans" panose="020B0503020203020204" pitchFamily="34" charset="0"/>
              </a:rPr>
              <a:t>else</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"Datos no ingresado"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sz="1800" dirty="0">
              <a:solidFill>
                <a:srgbClr val="D4D4D4"/>
              </a:solidFill>
              <a:latin typeface="PT Sans" panose="020B0503020203020204" pitchFamily="34" charset="0"/>
            </a:endParaRPr>
          </a:p>
          <a:p>
            <a:pPr marL="139700" indent="0">
              <a:buNone/>
            </a:pP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eliminarDatos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C586C0"/>
                </a:solidFill>
                <a:effectLst/>
                <a:latin typeface="PT Sans" panose="020B0503020203020204" pitchFamily="34" charset="0"/>
              </a:rPr>
              <a:t>if</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&amp;&amp;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usuario</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 + </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/datosEliminados.html'</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 </a:t>
            </a:r>
            <a:r>
              <a:rPr lang="es-MX" sz="1800" b="0" dirty="0" err="1">
                <a:solidFill>
                  <a:srgbClr val="C586C0"/>
                </a:solidFill>
                <a:effectLst/>
                <a:latin typeface="PT Sans" panose="020B0503020203020204" pitchFamily="34" charset="0"/>
              </a:rPr>
              <a:t>else</a:t>
            </a: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"Datos no ingresado"</a:t>
            </a:r>
            <a:r>
              <a:rPr lang="es-MX" sz="1800" b="0" dirty="0">
                <a:solidFill>
                  <a:srgbClr val="D4D4D4"/>
                </a:solidFill>
                <a:effectLst/>
                <a:latin typeface="PT Sans" panose="020B0503020203020204" pitchFamily="34" charset="0"/>
              </a:rPr>
              <a:t>);</a:t>
            </a:r>
          </a:p>
          <a:p>
            <a:pPr marL="139700" indent="0">
              <a:buNone/>
            </a:pPr>
            <a:r>
              <a:rPr lang="es-MX" sz="1800" b="0" dirty="0">
                <a:solidFill>
                  <a:srgbClr val="D4D4D4"/>
                </a:solidFill>
                <a:effectLst/>
                <a:latin typeface="PT Sans" panose="020B0503020203020204" pitchFamily="34" charset="0"/>
              </a:rPr>
              <a:t>    }</a:t>
            </a:r>
          </a:p>
          <a:p>
            <a:pPr marL="139700" indent="0">
              <a:buNone/>
            </a:pPr>
            <a:r>
              <a:rPr lang="es-MX" sz="1800" b="0" dirty="0">
                <a:solidFill>
                  <a:srgbClr val="D4D4D4"/>
                </a:solidFill>
                <a:effectLst/>
                <a:latin typeface="PT Sans" panose="020B0503020203020204" pitchFamily="34" charset="0"/>
              </a:rPr>
              <a:t>});</a:t>
            </a:r>
          </a:p>
          <a:p>
            <a:pPr marL="152400" indent="0">
              <a:buNone/>
            </a:pPr>
            <a:endParaRPr lang="es-MX" sz="1800" b="0" dirty="0">
              <a:solidFill>
                <a:srgbClr val="D4D4D4"/>
              </a:solidFill>
              <a:effectLst/>
              <a:latin typeface="PT Sans" panose="020B0503020203020204" pitchFamily="34" charset="0"/>
            </a:endParaRPr>
          </a:p>
          <a:p>
            <a:pPr marL="152400" indent="0">
              <a:buNone/>
            </a:pPr>
            <a:endParaRPr lang="es-MX" dirty="0">
              <a:latin typeface="PT Sans" panose="020B0503020203020204" pitchFamily="34" charset="0"/>
            </a:endParaRPr>
          </a:p>
        </p:txBody>
      </p:sp>
    </p:spTree>
    <p:extLst>
      <p:ext uri="{BB962C8B-B14F-4D97-AF65-F5344CB8AC3E}">
        <p14:creationId xmlns:p14="http://schemas.microsoft.com/office/powerpoint/2010/main" val="11981627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97F33C6-C7B3-0478-3CB1-32CA5F68C380}"/>
              </a:ext>
            </a:extLst>
          </p:cNvPr>
          <p:cNvSpPr txBox="1"/>
          <p:nvPr/>
        </p:nvSpPr>
        <p:spPr>
          <a:xfrm>
            <a:off x="417690" y="0"/>
            <a:ext cx="8726310" cy="5016758"/>
          </a:xfrm>
          <a:prstGeom prst="rect">
            <a:avLst/>
          </a:prstGeom>
          <a:noFill/>
        </p:spPr>
        <p:txBody>
          <a:bodyPr wrap="square">
            <a:spAutoFit/>
          </a:bodyPr>
          <a:lstStyle/>
          <a:p>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a:t>
            </a:r>
          </a:p>
          <a:p>
            <a:endParaRPr lang="es-MX" sz="1800" dirty="0">
              <a:solidFill>
                <a:srgbClr val="D4D4D4"/>
              </a:solidFill>
              <a:latin typeface="PT Sans" panose="020B0503020203020204" pitchFamily="34" charset="0"/>
            </a:endParaRPr>
          </a:p>
          <a:p>
            <a:r>
              <a:rPr lang="es-MX" b="1" dirty="0">
                <a:solidFill>
                  <a:schemeClr val="accent1">
                    <a:lumMod val="75000"/>
                  </a:schemeClr>
                </a:solidFill>
                <a:effectLst/>
                <a:latin typeface="PT Sans" panose="020B0503020203020204" pitchFamily="34" charset="0"/>
              </a:rPr>
              <a:t>ARCHIVO index.html</a:t>
            </a:r>
            <a:br>
              <a:rPr lang="es-MX"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API REST</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Esta web te permite hacer los diversos métodos de la arquitectura REST</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crearEntrada</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Crear nueva entrada de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consultarDatos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Consultar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eliminarDatos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get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 Eliminar Datos</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9891060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F2123A-0360-45FB-7944-F832C062B84C}"/>
              </a:ext>
            </a:extLst>
          </p:cNvPr>
          <p:cNvSpPr txBox="1"/>
          <p:nvPr/>
        </p:nvSpPr>
        <p:spPr>
          <a:xfrm>
            <a:off x="921455" y="617369"/>
            <a:ext cx="7301089" cy="3908762"/>
          </a:xfrm>
          <a:prstGeom prst="rect">
            <a:avLst/>
          </a:prstGeom>
          <a:noFill/>
        </p:spPr>
        <p:txBody>
          <a:bodyPr wrap="square">
            <a:spAutoFit/>
          </a:bodyPr>
          <a:lstStyle/>
          <a:p>
            <a:r>
              <a:rPr lang="es-MX" b="1" dirty="0">
                <a:solidFill>
                  <a:schemeClr val="accent1">
                    <a:lumMod val="75000"/>
                  </a:schemeClr>
                </a:solidFill>
                <a:effectLst/>
                <a:latin typeface="PT Sans" panose="020B0503020203020204" pitchFamily="34" charset="0"/>
              </a:rPr>
              <a:t>ARCHIVO crearEntrada.html</a:t>
            </a: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Crear entrada</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 esta página se puede crear una nueva entrada</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action</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envioDeDatos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method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"post"</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text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"nombre"</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text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"apellido"</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for</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ID:</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label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input</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number</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id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"id"</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&gt;&lt;</a:t>
            </a:r>
            <a:r>
              <a:rPr lang="es-MX" sz="1800" b="0" dirty="0" err="1">
                <a:solidFill>
                  <a:srgbClr val="569CD6"/>
                </a:solidFill>
                <a:effectLst/>
                <a:latin typeface="PT Sans" panose="020B0503020203020204" pitchFamily="34" charset="0"/>
              </a:rPr>
              <a:t>br</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type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submit</a:t>
            </a:r>
            <a:r>
              <a:rPr lang="es-MX" sz="1800" b="0" dirty="0">
                <a:solidFill>
                  <a:srgbClr val="CE9178"/>
                </a:solidFill>
                <a:effectLst/>
                <a:latin typeface="PT Sans" panose="020B0503020203020204" pitchFamily="34" charset="0"/>
              </a:rPr>
              <a:t>"</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Enviar</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button</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form</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 </a:t>
            </a: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9129023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A7793ED-45B5-786E-84E6-0EA0792B874C}"/>
              </a:ext>
            </a:extLst>
          </p:cNvPr>
          <p:cNvSpPr txBox="1"/>
          <p:nvPr/>
        </p:nvSpPr>
        <p:spPr>
          <a:xfrm>
            <a:off x="1090789" y="617369"/>
            <a:ext cx="6962421" cy="3908762"/>
          </a:xfrm>
          <a:prstGeom prst="rect">
            <a:avLst/>
          </a:prstGeom>
          <a:noFill/>
        </p:spPr>
        <p:txBody>
          <a:bodyPr wrap="square">
            <a:spAutoFit/>
          </a:bodyPr>
          <a:lstStyle/>
          <a:p>
            <a:r>
              <a:rPr lang="es-MX" b="1" dirty="0">
                <a:solidFill>
                  <a:schemeClr val="accent1">
                    <a:lumMod val="75000"/>
                  </a:schemeClr>
                </a:solidFill>
                <a:effectLst/>
                <a:latin typeface="PT Sans" panose="020B0503020203020204" pitchFamily="34" charset="0"/>
              </a:rPr>
              <a:t>ARCHIVO consultarDatos.html</a:t>
            </a:r>
          </a:p>
          <a:p>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DOCTYPE</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html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html</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br>
              <a:rPr lang="es-MX" sz="1800"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head</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meta</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charset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"utf-8"</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title</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API REST</a:t>
            </a: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title</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head</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br>
              <a:rPr lang="es-MX" sz="1800" b="0" dirty="0">
                <a:solidFill>
                  <a:srgbClr val="D4D4D4"/>
                </a:solidFill>
                <a:effectLst/>
                <a:latin typeface="PT Sans" panose="020B0503020203020204" pitchFamily="34" charset="0"/>
              </a:rPr>
            </a:br>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Consultar datos</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h1</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D4D4D4"/>
                </a:solidFill>
                <a:effectLst/>
                <a:latin typeface="PT Sans" panose="020B0503020203020204" pitchFamily="34" charset="0"/>
              </a:rPr>
              <a:t>  </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r>
              <a:rPr lang="es-MX" sz="1800" b="0" dirty="0">
                <a:solidFill>
                  <a:srgbClr val="D4D4D4"/>
                </a:solidFill>
                <a:effectLst/>
                <a:latin typeface="PT Sans" panose="020B0503020203020204" pitchFamily="34" charset="0"/>
              </a:rPr>
              <a:t>En esta página se puede consultar los datos ingresados</a:t>
            </a:r>
            <a:r>
              <a:rPr lang="es-MX" sz="1800" b="0" dirty="0">
                <a:solidFill>
                  <a:srgbClr val="808080"/>
                </a:solidFill>
                <a:effectLst/>
                <a:latin typeface="PT Sans" panose="020B0503020203020204" pitchFamily="34" charset="0"/>
              </a:rPr>
              <a:t>&lt;/</a:t>
            </a:r>
            <a:r>
              <a:rPr lang="es-MX" sz="1800" b="0" dirty="0">
                <a:solidFill>
                  <a:srgbClr val="569CD6"/>
                </a:solidFill>
                <a:effectLst/>
                <a:latin typeface="PT Sans" panose="020B0503020203020204" pitchFamily="34" charset="0"/>
              </a:rPr>
              <a:t>h2</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body</a:t>
            </a:r>
            <a:r>
              <a:rPr lang="es-MX" sz="1800" b="0" dirty="0">
                <a:solidFill>
                  <a:srgbClr val="808080"/>
                </a:solidFill>
                <a:effectLst/>
                <a:latin typeface="PT Sans" panose="020B0503020203020204" pitchFamily="34" charset="0"/>
              </a:rPr>
              <a:t>&gt;</a:t>
            </a:r>
            <a:endParaRPr lang="es-MX" sz="1800" b="0" dirty="0">
              <a:solidFill>
                <a:srgbClr val="D4D4D4"/>
              </a:solidFill>
              <a:effectLst/>
              <a:latin typeface="PT Sans" panose="020B0503020203020204" pitchFamily="34" charset="0"/>
            </a:endParaRPr>
          </a:p>
          <a:p>
            <a:r>
              <a:rPr lang="es-MX" sz="1800" b="0" dirty="0">
                <a:solidFill>
                  <a:srgbClr val="808080"/>
                </a:solidFill>
                <a:effectLst/>
                <a:latin typeface="PT Sans" panose="020B0503020203020204" pitchFamily="34" charset="0"/>
              </a:rPr>
              <a:t>&lt;/</a:t>
            </a:r>
            <a:r>
              <a:rPr lang="es-MX" sz="1800" b="0" dirty="0" err="1">
                <a:solidFill>
                  <a:srgbClr val="569CD6"/>
                </a:solidFill>
                <a:effectLst/>
                <a:latin typeface="PT Sans" panose="020B0503020203020204" pitchFamily="34" charset="0"/>
              </a:rPr>
              <a:t>html</a:t>
            </a:r>
            <a:endParaRPr lang="es-MX" sz="1800" b="0" dirty="0">
              <a:solidFill>
                <a:srgbClr val="D4D4D4"/>
              </a:solidFill>
              <a:effectLst/>
              <a:latin typeface="PT Sans" panose="020B0503020203020204" pitchFamily="34" charset="0"/>
            </a:endParaRPr>
          </a:p>
        </p:txBody>
      </p:sp>
    </p:spTree>
    <p:extLst>
      <p:ext uri="{BB962C8B-B14F-4D97-AF65-F5344CB8AC3E}">
        <p14:creationId xmlns:p14="http://schemas.microsoft.com/office/powerpoint/2010/main" val="145886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5B49621-40EA-98A0-3B36-5872CA26225E}"/>
              </a:ext>
            </a:extLst>
          </p:cNvPr>
          <p:cNvSpPr txBox="1"/>
          <p:nvPr/>
        </p:nvSpPr>
        <p:spPr>
          <a:xfrm>
            <a:off x="752122" y="63371"/>
            <a:ext cx="7639755" cy="5016758"/>
          </a:xfrm>
          <a:prstGeom prst="rect">
            <a:avLst/>
          </a:prstGeom>
          <a:noFill/>
        </p:spPr>
        <p:txBody>
          <a:bodyPr wrap="square">
            <a:spAutoFit/>
          </a:bodyPr>
          <a:lstStyle/>
          <a:p>
            <a:r>
              <a:rPr lang="es-MX" b="1" dirty="0">
                <a:solidFill>
                  <a:schemeClr val="accent1">
                    <a:lumMod val="75000"/>
                  </a:schemeClr>
                </a:solidFill>
                <a:effectLst/>
                <a:latin typeface="Consolas" panose="020B0609020204030204" pitchFamily="49" charset="0"/>
              </a:rPr>
              <a:t>ARCHIVO datosEliminados.html</a:t>
            </a:r>
          </a:p>
          <a:p>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DOCTYPE</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head</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meta</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charset</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"utf-8"</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title</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API REST</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title</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head</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body</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h1</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Datos eliminados</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h1</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h2</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Los datos se eliminaron correctamente</a:t>
            </a:r>
            <a:r>
              <a:rPr lang="es-MX" sz="1800" b="0" dirty="0">
                <a:solidFill>
                  <a:srgbClr val="808080"/>
                </a:solidFill>
                <a:effectLst/>
                <a:latin typeface="Consolas" panose="020B0609020204030204" pitchFamily="49" charset="0"/>
              </a:rPr>
              <a:t>&lt;/</a:t>
            </a:r>
            <a:r>
              <a:rPr lang="es-MX" sz="1800" b="0" dirty="0">
                <a:solidFill>
                  <a:srgbClr val="569CD6"/>
                </a:solidFill>
                <a:effectLst/>
                <a:latin typeface="Consolas" panose="020B0609020204030204" pitchFamily="49" charset="0"/>
              </a:rPr>
              <a:t>h2</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form</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action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method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get</a:t>
            </a:r>
            <a:r>
              <a:rPr lang="es-MX" sz="1800" b="0" dirty="0">
                <a:solidFill>
                  <a:srgbClr val="CE9178"/>
                </a:solidFill>
                <a:effectLst/>
                <a:latin typeface="Consolas" panose="020B0609020204030204" pitchFamily="49" charset="0"/>
              </a:rPr>
              <a:t>"</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button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type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submit</a:t>
            </a:r>
            <a:r>
              <a:rPr lang="es-MX" sz="1800" b="0" dirty="0">
                <a:solidFill>
                  <a:srgbClr val="CE9178"/>
                </a:solidFill>
                <a:effectLst/>
                <a:latin typeface="Consolas" panose="020B0609020204030204" pitchFamily="49" charset="0"/>
              </a:rPr>
              <a:t>"</a:t>
            </a:r>
            <a:r>
              <a:rPr lang="es-MX" sz="1800" b="0" dirty="0">
                <a:solidFill>
                  <a:srgbClr val="808080"/>
                </a:solidFill>
                <a:effectLst/>
                <a:latin typeface="Consolas" panose="020B0609020204030204" pitchFamily="49" charset="0"/>
              </a:rPr>
              <a:t>&gt;</a:t>
            </a:r>
            <a:r>
              <a:rPr lang="es-MX" sz="1800" b="0" dirty="0">
                <a:solidFill>
                  <a:srgbClr val="D4D4D4"/>
                </a:solidFill>
                <a:effectLst/>
                <a:latin typeface="Consolas" panose="020B0609020204030204" pitchFamily="49" charset="0"/>
              </a:rPr>
              <a:t>Volver al inicio</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button</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D4D4D4"/>
                </a:solidFill>
                <a:effectLst/>
                <a:latin typeface="Consolas" panose="020B0609020204030204" pitchFamily="49" charset="0"/>
              </a:rPr>
              <a:t>    </a:t>
            </a: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form</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body</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a:p>
            <a:br>
              <a:rPr lang="es-MX" sz="1800" b="0" dirty="0">
                <a:solidFill>
                  <a:srgbClr val="D4D4D4"/>
                </a:solidFill>
                <a:effectLst/>
                <a:latin typeface="Consolas" panose="020B0609020204030204" pitchFamily="49" charset="0"/>
              </a:rPr>
            </a:br>
            <a:r>
              <a:rPr lang="es-MX" sz="1800" b="0" dirty="0">
                <a:solidFill>
                  <a:srgbClr val="808080"/>
                </a:solidFill>
                <a:effectLst/>
                <a:latin typeface="Consolas" panose="020B0609020204030204" pitchFamily="49" charset="0"/>
              </a:rPr>
              <a:t>&lt;/</a:t>
            </a:r>
            <a:r>
              <a:rPr lang="es-MX" sz="1800" b="0" dirty="0" err="1">
                <a:solidFill>
                  <a:srgbClr val="569CD6"/>
                </a:solidFill>
                <a:effectLst/>
                <a:latin typeface="Consolas" panose="020B0609020204030204" pitchFamily="49" charset="0"/>
              </a:rPr>
              <a:t>html</a:t>
            </a:r>
            <a:r>
              <a:rPr lang="es-MX" sz="1800" b="0" dirty="0">
                <a:solidFill>
                  <a:srgbClr val="808080"/>
                </a:solidFill>
                <a:effectLst/>
                <a:latin typeface="Consolas" panose="020B0609020204030204" pitchFamily="49" charset="0"/>
              </a:rPr>
              <a:t>&gt;</a:t>
            </a:r>
            <a:endParaRPr lang="es-MX"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273736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Ventajas y posibilidades de las Web Apps frente a los software de tipo  cliente-servidor - EVOTIC | Transformación Digital Inteligente">
            <a:extLst>
              <a:ext uri="{FF2B5EF4-FFF2-40B4-BE49-F238E27FC236}">
                <a16:creationId xmlns:a16="http://schemas.microsoft.com/office/drawing/2014/main" id="{DC0D5B72-3786-1601-9976-8D503043625A}"/>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95250" y="309562"/>
            <a:ext cx="8953500" cy="4524375"/>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A7A00FE-515B-27FD-AB00-7280340B3AD9}"/>
              </a:ext>
            </a:extLst>
          </p:cNvPr>
          <p:cNvSpPr>
            <a:spLocks noGrp="1"/>
          </p:cNvSpPr>
          <p:nvPr>
            <p:ph type="title"/>
          </p:nvPr>
        </p:nvSpPr>
        <p:spPr/>
        <p:txBody>
          <a:bodyPr/>
          <a:lstStyle/>
          <a:p>
            <a:r>
              <a:rPr lang="es-ES" dirty="0"/>
              <a:t>7.4 Escalado de aplicaciones</a:t>
            </a:r>
            <a:endParaRPr lang="es-MX" dirty="0"/>
          </a:p>
        </p:txBody>
      </p:sp>
      <p:sp>
        <p:nvSpPr>
          <p:cNvPr id="3" name="Marcador de texto 2">
            <a:extLst>
              <a:ext uri="{FF2B5EF4-FFF2-40B4-BE49-F238E27FC236}">
                <a16:creationId xmlns:a16="http://schemas.microsoft.com/office/drawing/2014/main" id="{8FDFCA0C-95DB-F86B-5C0F-6B043F8F8F4F}"/>
              </a:ext>
            </a:extLst>
          </p:cNvPr>
          <p:cNvSpPr>
            <a:spLocks noGrp="1"/>
          </p:cNvSpPr>
          <p:nvPr>
            <p:ph type="body" idx="1"/>
          </p:nvPr>
        </p:nvSpPr>
        <p:spPr>
          <a:xfrm>
            <a:off x="1114925" y="1201370"/>
            <a:ext cx="6619823" cy="3101700"/>
          </a:xfrm>
        </p:spPr>
        <p:txBody>
          <a:bodyPr/>
          <a:lstStyle/>
          <a:p>
            <a:pPr marL="438150" indent="-285750">
              <a:buFont typeface="Courier New" panose="02070309020205020404" pitchFamily="49" charset="0"/>
              <a:buChar char="o"/>
            </a:pPr>
            <a:r>
              <a:rPr lang="es-ES" b="1" dirty="0" err="1">
                <a:solidFill>
                  <a:schemeClr val="tx1">
                    <a:lumMod val="50000"/>
                  </a:schemeClr>
                </a:solidFill>
              </a:rPr>
              <a:t>Frontend</a:t>
            </a:r>
            <a:r>
              <a:rPr lang="es-ES" dirty="0">
                <a:solidFill>
                  <a:schemeClr val="tx1">
                    <a:lumMod val="50000"/>
                  </a:schemeClr>
                </a:solidFill>
              </a:rPr>
              <a:t>: Características visuales de la web. </a:t>
            </a:r>
          </a:p>
          <a:p>
            <a:pPr marL="895350" lvl="1" indent="-285750">
              <a:buFont typeface="Arial" panose="020B0604020202020204" pitchFamily="34" charset="0"/>
              <a:buChar char="•"/>
            </a:pPr>
            <a:r>
              <a:rPr lang="es-ES" dirty="0">
                <a:solidFill>
                  <a:schemeClr val="tx1">
                    <a:lumMod val="50000"/>
                  </a:schemeClr>
                </a:solidFill>
              </a:rPr>
              <a:t>CSS: Permite modificar colores, espacios, retículas, tipografías, entre otros elementos del contenido visual de la página.</a:t>
            </a:r>
          </a:p>
          <a:p>
            <a:pPr marL="895350" lvl="1" indent="-285750">
              <a:buFont typeface="Arial" panose="020B0604020202020204" pitchFamily="34" charset="0"/>
              <a:buChar char="•"/>
            </a:pPr>
            <a:r>
              <a:rPr lang="es-ES" dirty="0">
                <a:solidFill>
                  <a:schemeClr val="tx1">
                    <a:lumMod val="50000"/>
                  </a:schemeClr>
                </a:solidFill>
              </a:rPr>
              <a:t>JavaScript: Permite agregar interacciones, animaciones, y diversas características visuales del código. </a:t>
            </a:r>
          </a:p>
          <a:p>
            <a:pPr marL="438150" indent="-285750">
              <a:buFont typeface="Courier New" panose="02070309020205020404" pitchFamily="49" charset="0"/>
              <a:buChar char="o"/>
            </a:pPr>
            <a:r>
              <a:rPr lang="es-ES" b="1" dirty="0" err="1">
                <a:solidFill>
                  <a:schemeClr val="tx1">
                    <a:lumMod val="50000"/>
                  </a:schemeClr>
                </a:solidFill>
              </a:rPr>
              <a:t>Backend</a:t>
            </a:r>
            <a:r>
              <a:rPr lang="es-ES" dirty="0">
                <a:solidFill>
                  <a:schemeClr val="tx1">
                    <a:lumMod val="50000"/>
                  </a:schemeClr>
                </a:solidFill>
              </a:rPr>
              <a:t>: Comportamiento del servidor, es decir, la manera en que administra los recursos, escucha y responde a las solicitudes del usuario: </a:t>
            </a:r>
          </a:p>
          <a:p>
            <a:pPr marL="895350" lvl="1" indent="-285750">
              <a:buFont typeface="Arial" panose="020B0604020202020204" pitchFamily="34" charset="0"/>
              <a:buChar char="•"/>
            </a:pPr>
            <a:r>
              <a:rPr lang="es-ES" dirty="0">
                <a:solidFill>
                  <a:schemeClr val="tx1">
                    <a:lumMod val="50000"/>
                  </a:schemeClr>
                </a:solidFill>
              </a:rPr>
              <a:t>Base de datos: agregar un manejador de base de datos en el proyecto permite que la cantidad de información que se puede almacenar sea mayor y que esta no se pierda cuando se apaga o se reinicia el servidor. </a:t>
            </a:r>
          </a:p>
          <a:p>
            <a:pPr marL="895350" lvl="1" indent="-285750">
              <a:buFont typeface="Arial" panose="020B0604020202020204" pitchFamily="34" charset="0"/>
              <a:buChar char="•"/>
            </a:pPr>
            <a:r>
              <a:rPr lang="es-ES" dirty="0">
                <a:solidFill>
                  <a:schemeClr val="tx1">
                    <a:lumMod val="50000"/>
                  </a:schemeClr>
                </a:solidFill>
              </a:rPr>
              <a:t>Módulos NPM: existen diversos módulos que pueden ser usados en Node.js que tienen características específicas como el manejo de usuarios y contraseñas, creación de contenidos de manera sencilla y renderizar vistas de manera dinámica, entre otras características.</a:t>
            </a:r>
            <a:endParaRPr lang="es-MX" dirty="0">
              <a:solidFill>
                <a:schemeClr val="tx1">
                  <a:lumMod val="50000"/>
                </a:schemeClr>
              </a:solidFill>
            </a:endParaRPr>
          </a:p>
        </p:txBody>
      </p:sp>
    </p:spTree>
    <p:extLst>
      <p:ext uri="{BB962C8B-B14F-4D97-AF65-F5344CB8AC3E}">
        <p14:creationId xmlns:p14="http://schemas.microsoft.com/office/powerpoint/2010/main" val="86701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BA222-14D4-0BDD-4ECE-2B0F38238C47}"/>
              </a:ext>
            </a:extLst>
          </p:cNvPr>
          <p:cNvSpPr>
            <a:spLocks noGrp="1"/>
          </p:cNvSpPr>
          <p:nvPr>
            <p:ph type="title"/>
          </p:nvPr>
        </p:nvSpPr>
        <p:spPr/>
        <p:txBody>
          <a:bodyPr/>
          <a:lstStyle/>
          <a:p>
            <a:r>
              <a:rPr lang="es-ES" dirty="0"/>
              <a:t>Programación Orientada a Objetos</a:t>
            </a:r>
            <a:endParaRPr lang="es-MX" dirty="0"/>
          </a:p>
        </p:txBody>
      </p:sp>
      <p:sp>
        <p:nvSpPr>
          <p:cNvPr id="3" name="Marcador de texto 2">
            <a:extLst>
              <a:ext uri="{FF2B5EF4-FFF2-40B4-BE49-F238E27FC236}">
                <a16:creationId xmlns:a16="http://schemas.microsoft.com/office/drawing/2014/main" id="{63E18758-A46B-4E60-3C0D-27D298DDA8F5}"/>
              </a:ext>
            </a:extLst>
          </p:cNvPr>
          <p:cNvSpPr>
            <a:spLocks noGrp="1"/>
          </p:cNvSpPr>
          <p:nvPr>
            <p:ph type="body" idx="1"/>
          </p:nvPr>
        </p:nvSpPr>
        <p:spPr>
          <a:xfrm>
            <a:off x="2357571" y="1419419"/>
            <a:ext cx="3962700" cy="3101700"/>
          </a:xfrm>
        </p:spPr>
        <p:txBody>
          <a:bodyPr/>
          <a:lstStyle/>
          <a:p>
            <a:pPr marL="152400" indent="0">
              <a:buNone/>
            </a:pPr>
            <a:r>
              <a:rPr lang="es-ES" dirty="0"/>
              <a:t>En este paradigma se construyen modelos de objetos, que representan características y funciones del problema a resolver.  </a:t>
            </a:r>
          </a:p>
          <a:p>
            <a:pPr marL="152400" indent="0">
              <a:buNone/>
            </a:pPr>
            <a:r>
              <a:rPr lang="es-ES" dirty="0"/>
              <a:t>Separa los diferentes componentes de un programa, permitiendo simplificar su creación, depuración y posteriores mejoras, también disminuye los errores y promociona la reutilización del código. </a:t>
            </a:r>
          </a:p>
          <a:p>
            <a:pPr marL="152400" indent="0">
              <a:buNone/>
            </a:pPr>
            <a:r>
              <a:rPr lang="es-ES" dirty="0"/>
              <a:t>Los objetos, de los que se habla en este paradigma, son estructuras abstractas que a través de interfaces, describen y/o representan un objeto del mundo real, así como su relación con el entorno.</a:t>
            </a:r>
            <a:endParaRPr lang="es-MX" dirty="0"/>
          </a:p>
        </p:txBody>
      </p:sp>
      <p:sp>
        <p:nvSpPr>
          <p:cNvPr id="5" name="CuadroTexto 4">
            <a:extLst>
              <a:ext uri="{FF2B5EF4-FFF2-40B4-BE49-F238E27FC236}">
                <a16:creationId xmlns:a16="http://schemas.microsoft.com/office/drawing/2014/main" id="{6A47A626-9652-7C60-CAA8-29CF768A1D7E}"/>
              </a:ext>
            </a:extLst>
          </p:cNvPr>
          <p:cNvSpPr txBox="1"/>
          <p:nvPr/>
        </p:nvSpPr>
        <p:spPr>
          <a:xfrm>
            <a:off x="916865" y="1986974"/>
            <a:ext cx="1594338" cy="1169551"/>
          </a:xfrm>
          <a:prstGeom prst="rect">
            <a:avLst/>
          </a:prstGeom>
          <a:noFill/>
        </p:spPr>
        <p:txBody>
          <a:bodyPr wrap="square">
            <a:spAutoFit/>
          </a:bodyPr>
          <a:lstStyle/>
          <a:p>
            <a:r>
              <a:rPr lang="es-ES" b="0" i="0" dirty="0">
                <a:solidFill>
                  <a:schemeClr val="bg1">
                    <a:lumMod val="50000"/>
                  </a:schemeClr>
                </a:solidFill>
                <a:effectLst/>
                <a:latin typeface="-apple-system"/>
              </a:rPr>
              <a:t>Algunos lenguajes de programación orientada a objetos son:</a:t>
            </a:r>
            <a:r>
              <a:rPr lang="es-ES" b="1" i="0" dirty="0">
                <a:solidFill>
                  <a:schemeClr val="bg1">
                    <a:lumMod val="50000"/>
                  </a:schemeClr>
                </a:solidFill>
                <a:effectLst/>
                <a:latin typeface="-apple-system"/>
              </a:rPr>
              <a:t> Java, </a:t>
            </a:r>
            <a:r>
              <a:rPr lang="es-ES" b="1" i="0" dirty="0" err="1">
                <a:solidFill>
                  <a:schemeClr val="bg1">
                    <a:lumMod val="50000"/>
                  </a:schemeClr>
                </a:solidFill>
                <a:effectLst/>
                <a:latin typeface="-apple-system"/>
              </a:rPr>
              <a:t>Phyton</a:t>
            </a:r>
            <a:r>
              <a:rPr lang="es-ES" b="1" i="0" dirty="0">
                <a:solidFill>
                  <a:schemeClr val="bg1">
                    <a:lumMod val="50000"/>
                  </a:schemeClr>
                </a:solidFill>
                <a:effectLst/>
                <a:latin typeface="-apple-system"/>
              </a:rPr>
              <a:t> o C#.</a:t>
            </a:r>
            <a:endParaRPr lang="es-MX" dirty="0">
              <a:solidFill>
                <a:schemeClr val="bg1">
                  <a:lumMod val="50000"/>
                </a:schemeClr>
              </a:solidFill>
            </a:endParaRPr>
          </a:p>
        </p:txBody>
      </p:sp>
    </p:spTree>
    <p:extLst>
      <p:ext uri="{BB962C8B-B14F-4D97-AF65-F5344CB8AC3E}">
        <p14:creationId xmlns:p14="http://schemas.microsoft.com/office/powerpoint/2010/main" val="232904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C81EE-321C-A0AC-CE96-113C05D471CB}"/>
              </a:ext>
            </a:extLst>
          </p:cNvPr>
          <p:cNvSpPr>
            <a:spLocks noGrp="1"/>
          </p:cNvSpPr>
          <p:nvPr>
            <p:ph type="title"/>
          </p:nvPr>
        </p:nvSpPr>
        <p:spPr>
          <a:xfrm>
            <a:off x="117232" y="1728450"/>
            <a:ext cx="3739661" cy="1686600"/>
          </a:xfrm>
        </p:spPr>
        <p:txBody>
          <a:bodyPr/>
          <a:lstStyle/>
          <a:p>
            <a:pPr algn="ctr"/>
            <a:r>
              <a:rPr lang="es-ES" dirty="0"/>
              <a:t>Programación orientada a objetos</a:t>
            </a:r>
            <a:endParaRPr lang="es-MX" dirty="0"/>
          </a:p>
        </p:txBody>
      </p:sp>
      <p:pic>
        <p:nvPicPr>
          <p:cNvPr id="9218" name="Picture 2" descr="GitHub - benedetto597/IS410-1500-Programacion-Orientada-a-Objetos">
            <a:extLst>
              <a:ext uri="{FF2B5EF4-FFF2-40B4-BE49-F238E27FC236}">
                <a16:creationId xmlns:a16="http://schemas.microsoft.com/office/drawing/2014/main" id="{EC19D5F2-00F7-49FF-560D-1AC83C1A4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1" r="10854"/>
          <a:stretch/>
        </p:blipFill>
        <p:spPr bwMode="auto">
          <a:xfrm>
            <a:off x="3856893" y="293604"/>
            <a:ext cx="4911969" cy="455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2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73"/>
          <p:cNvSpPr txBox="1">
            <a:spLocks noGrp="1"/>
          </p:cNvSpPr>
          <p:nvPr>
            <p:ph type="subTitle" idx="1"/>
          </p:nvPr>
        </p:nvSpPr>
        <p:spPr>
          <a:xfrm>
            <a:off x="1573775" y="1582915"/>
            <a:ext cx="5388290" cy="1485300"/>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SzPts val="1400"/>
              <a:buNone/>
            </a:pPr>
            <a:r>
              <a:rPr lang="es-ES" dirty="0"/>
              <a:t>Se basa en cambios en los flujos de datos, en los que los objetos reaccionan a los valores que reciben de dicho cambio.</a:t>
            </a:r>
          </a:p>
          <a:p>
            <a:pPr marL="139700" lvl="0" indent="0" algn="l" rtl="0">
              <a:spcBef>
                <a:spcPts val="0"/>
              </a:spcBef>
              <a:spcAft>
                <a:spcPts val="0"/>
              </a:spcAft>
              <a:buSzPts val="1400"/>
              <a:buNone/>
            </a:pPr>
            <a:endParaRPr lang="es-ES" dirty="0"/>
          </a:p>
          <a:p>
            <a:pPr marL="457200" lvl="0" indent="-317500" algn="just" rtl="0">
              <a:spcBef>
                <a:spcPts val="0"/>
              </a:spcBef>
              <a:spcAft>
                <a:spcPts val="0"/>
              </a:spcAft>
              <a:buSzPts val="1400"/>
              <a:buFont typeface="PT Sans"/>
              <a:buAutoNum type="arabicPeriod"/>
            </a:pPr>
            <a:r>
              <a:rPr lang="es-ES" dirty="0"/>
              <a:t>Responsivos: aseguran la calidad del servicio cumpliendo unos tiempos de respuesta establecidos.</a:t>
            </a:r>
          </a:p>
          <a:p>
            <a:pPr marL="457200" lvl="0" indent="-317500" algn="just" rtl="0">
              <a:spcBef>
                <a:spcPts val="0"/>
              </a:spcBef>
              <a:spcAft>
                <a:spcPts val="0"/>
              </a:spcAft>
              <a:buSzPts val="1400"/>
              <a:buFont typeface="PT Sans"/>
              <a:buAutoNum type="arabicPeriod"/>
            </a:pPr>
            <a:r>
              <a:rPr lang="es-ES" dirty="0"/>
              <a:t>Resilientes: se mantienen responsivos incluso cuando se enfrentan a situaciones de error.</a:t>
            </a:r>
          </a:p>
          <a:p>
            <a:pPr marL="457200" lvl="0" indent="-317500" algn="just" rtl="0">
              <a:spcBef>
                <a:spcPts val="0"/>
              </a:spcBef>
              <a:spcAft>
                <a:spcPts val="0"/>
              </a:spcAft>
              <a:buSzPts val="1400"/>
              <a:buFont typeface="PT Sans"/>
              <a:buAutoNum type="arabicPeriod"/>
            </a:pPr>
            <a:r>
              <a:rPr lang="es-ES" dirty="0"/>
              <a:t>Elásticos: se mantienen responsivos incluso ante aumentos en la carga de trabajo.</a:t>
            </a:r>
          </a:p>
          <a:p>
            <a:pPr marL="457200" lvl="0" indent="-317500" algn="just" rtl="0">
              <a:spcBef>
                <a:spcPts val="0"/>
              </a:spcBef>
              <a:spcAft>
                <a:spcPts val="0"/>
              </a:spcAft>
              <a:buSzPts val="1400"/>
              <a:buFont typeface="PT Sans"/>
              <a:buAutoNum type="arabicPeriod"/>
            </a:pPr>
            <a:r>
              <a:rPr lang="es-ES" dirty="0"/>
              <a:t>Orientados a mensajes: minimizan el acoplamiento entre componentes al establecer interacciones basadas en el intercambio de mensajes de manera asíncrona.</a:t>
            </a:r>
            <a:endParaRPr lang="es-MX" dirty="0"/>
          </a:p>
        </p:txBody>
      </p:sp>
      <p:sp>
        <p:nvSpPr>
          <p:cNvPr id="5970" name="Google Shape;5970;p73"/>
          <p:cNvSpPr txBox="1">
            <a:spLocks noGrp="1"/>
          </p:cNvSpPr>
          <p:nvPr>
            <p:ph type="title"/>
          </p:nvPr>
        </p:nvSpPr>
        <p:spPr>
          <a:xfrm>
            <a:off x="1573775" y="205230"/>
            <a:ext cx="5600747" cy="16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Programación reactiva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F34BE-99E8-6CF2-47E1-12463D247507}"/>
              </a:ext>
            </a:extLst>
          </p:cNvPr>
          <p:cNvSpPr>
            <a:spLocks noGrp="1"/>
          </p:cNvSpPr>
          <p:nvPr>
            <p:ph type="title"/>
          </p:nvPr>
        </p:nvSpPr>
        <p:spPr>
          <a:xfrm>
            <a:off x="986462" y="637915"/>
            <a:ext cx="7196246" cy="1241700"/>
          </a:xfrm>
        </p:spPr>
        <p:txBody>
          <a:bodyPr/>
          <a:lstStyle/>
          <a:p>
            <a:r>
              <a:rPr lang="es-ES" dirty="0"/>
              <a:t>Programación reactiva</a:t>
            </a:r>
            <a:endParaRPr lang="es-MX" dirty="0"/>
          </a:p>
        </p:txBody>
      </p:sp>
      <p:pic>
        <p:nvPicPr>
          <p:cNvPr id="10244" name="Picture 4" descr="Diagrama de interacción entre microservicios">
            <a:extLst>
              <a:ext uri="{FF2B5EF4-FFF2-40B4-BE49-F238E27FC236}">
                <a16:creationId xmlns:a16="http://schemas.microsoft.com/office/drawing/2014/main" id="{B833E1D9-3516-B622-0D3F-8615C018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3" r="8834" b="7817"/>
          <a:stretch/>
        </p:blipFill>
        <p:spPr bwMode="auto">
          <a:xfrm>
            <a:off x="961292" y="1578738"/>
            <a:ext cx="6793382" cy="312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6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7"/>
        <p:cNvGrpSpPr/>
        <p:nvPr/>
      </p:nvGrpSpPr>
      <p:grpSpPr>
        <a:xfrm>
          <a:off x="0" y="0"/>
          <a:ext cx="0" cy="0"/>
          <a:chOff x="0" y="0"/>
          <a:chExt cx="0" cy="0"/>
        </a:xfrm>
      </p:grpSpPr>
      <p:sp>
        <p:nvSpPr>
          <p:cNvPr id="5988" name="Google Shape;5988;p75"/>
          <p:cNvSpPr txBox="1">
            <a:spLocks noGrp="1"/>
          </p:cNvSpPr>
          <p:nvPr>
            <p:ph type="title" idx="15"/>
          </p:nvPr>
        </p:nvSpPr>
        <p:spPr>
          <a:xfrm>
            <a:off x="754900" y="24490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 Caracteristicas de JavaScript</a:t>
            </a:r>
            <a:endParaRPr dirty="0"/>
          </a:p>
        </p:txBody>
      </p:sp>
      <p:sp>
        <p:nvSpPr>
          <p:cNvPr id="5989" name="Google Shape;5989;p75"/>
          <p:cNvSpPr txBox="1">
            <a:spLocks noGrp="1"/>
          </p:cNvSpPr>
          <p:nvPr>
            <p:ph type="title" idx="4"/>
          </p:nvPr>
        </p:nvSpPr>
        <p:spPr>
          <a:xfrm>
            <a:off x="1530245" y="3227361"/>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Alto nivel</a:t>
            </a:r>
            <a:endParaRPr sz="1800" dirty="0"/>
          </a:p>
        </p:txBody>
      </p:sp>
      <p:sp>
        <p:nvSpPr>
          <p:cNvPr id="5990" name="Google Shape;5990;p75"/>
          <p:cNvSpPr txBox="1">
            <a:spLocks noGrp="1"/>
          </p:cNvSpPr>
          <p:nvPr>
            <p:ph type="subTitle" idx="5"/>
          </p:nvPr>
        </p:nvSpPr>
        <p:spPr>
          <a:xfrm>
            <a:off x="916141" y="3645260"/>
            <a:ext cx="341091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llama así porque está alejado del nivel de las máquinas y tiene una gran similitud con el lenguaje humano, por lo que la comprensión de su sintaxis es mucho más fácil.</a:t>
            </a:r>
            <a:endParaRPr lang="fr-FR" dirty="0"/>
          </a:p>
        </p:txBody>
      </p:sp>
      <p:sp>
        <p:nvSpPr>
          <p:cNvPr id="5991" name="Google Shape;5991;p75"/>
          <p:cNvSpPr txBox="1">
            <a:spLocks noGrp="1"/>
          </p:cNvSpPr>
          <p:nvPr>
            <p:ph type="title"/>
          </p:nvPr>
        </p:nvSpPr>
        <p:spPr>
          <a:xfrm>
            <a:off x="1364888" y="1402175"/>
            <a:ext cx="2697383"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orientado a objetos</a:t>
            </a:r>
            <a:endParaRPr sz="2000" dirty="0"/>
          </a:p>
        </p:txBody>
      </p:sp>
      <p:sp>
        <p:nvSpPr>
          <p:cNvPr id="5992" name="Google Shape;5992;p75"/>
          <p:cNvSpPr txBox="1">
            <a:spLocks noGrp="1"/>
          </p:cNvSpPr>
          <p:nvPr>
            <p:ph type="subTitle" idx="1"/>
          </p:nvPr>
        </p:nvSpPr>
        <p:spPr>
          <a:xfrm>
            <a:off x="846692" y="1852485"/>
            <a:ext cx="364740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clases y objetos como estructuras que permiten organizarse de forma simple y además son reutilizables.</a:t>
            </a:r>
            <a:endParaRPr lang="fr-FR" dirty="0"/>
          </a:p>
        </p:txBody>
      </p:sp>
      <p:sp>
        <p:nvSpPr>
          <p:cNvPr id="5993" name="Google Shape;5993;p75"/>
          <p:cNvSpPr txBox="1">
            <a:spLocks noGrp="1"/>
          </p:cNvSpPr>
          <p:nvPr>
            <p:ph type="title" idx="2"/>
          </p:nvPr>
        </p:nvSpPr>
        <p:spPr>
          <a:xfrm>
            <a:off x="5185015" y="1321174"/>
            <a:ext cx="23055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000" dirty="0" err="1"/>
              <a:t>Tipado</a:t>
            </a:r>
            <a:r>
              <a:rPr lang="pt-BR" sz="2000" dirty="0"/>
              <a:t> débil o no </a:t>
            </a:r>
            <a:r>
              <a:rPr lang="pt-BR" sz="2000" dirty="0" err="1"/>
              <a:t>tipado</a:t>
            </a:r>
            <a:endParaRPr sz="2000" dirty="0"/>
          </a:p>
        </p:txBody>
      </p:sp>
      <p:sp>
        <p:nvSpPr>
          <p:cNvPr id="5994" name="Google Shape;5994;p75"/>
          <p:cNvSpPr txBox="1">
            <a:spLocks noGrp="1"/>
          </p:cNvSpPr>
          <p:nvPr>
            <p:ph type="subTitle" idx="3"/>
          </p:nvPr>
        </p:nvSpPr>
        <p:spPr>
          <a:xfrm>
            <a:off x="4522630" y="1766358"/>
            <a:ext cx="3647402" cy="572700"/>
          </a:xfrm>
          <a:prstGeom prst="rect">
            <a:avLst/>
          </a:prstGeom>
        </p:spPr>
        <p:txBody>
          <a:bodyPr spcFirstLastPara="1" wrap="square" lIns="91425" tIns="91425" rIns="91425" bIns="91425" anchor="t" anchorCtr="0">
            <a:noAutofit/>
          </a:bodyPr>
          <a:lstStyle/>
          <a:p>
            <a:pPr marL="0" lvl="0" indent="0"/>
            <a:r>
              <a:rPr lang="es-ES" dirty="0"/>
              <a:t>No es necesario especificar el tipo de dato al declarar una variable, esto tiene la ventaja principalmente de ser más rápida la programación.</a:t>
            </a:r>
            <a:endParaRPr lang="fr-FR" dirty="0"/>
          </a:p>
        </p:txBody>
      </p:sp>
      <p:sp>
        <p:nvSpPr>
          <p:cNvPr id="5995" name="Google Shape;5995;p75"/>
          <p:cNvSpPr txBox="1">
            <a:spLocks noGrp="1"/>
          </p:cNvSpPr>
          <p:nvPr>
            <p:ph type="title" idx="6"/>
          </p:nvPr>
        </p:nvSpPr>
        <p:spPr>
          <a:xfrm>
            <a:off x="5263700" y="3307874"/>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interpretado</a:t>
            </a:r>
            <a:endParaRPr sz="2000" dirty="0"/>
          </a:p>
        </p:txBody>
      </p:sp>
      <p:sp>
        <p:nvSpPr>
          <p:cNvPr id="5996" name="Google Shape;5996;p75"/>
          <p:cNvSpPr txBox="1">
            <a:spLocks noGrp="1"/>
          </p:cNvSpPr>
          <p:nvPr>
            <p:ph type="subTitle" idx="7"/>
          </p:nvPr>
        </p:nvSpPr>
        <p:spPr>
          <a:xfrm>
            <a:off x="4572000" y="3868817"/>
            <a:ext cx="36050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un intérprete que permite convertir las líneas de código directamente en el lenguaje de la máquina sin necesidad de un compilador.</a:t>
            </a:r>
            <a:endParaRPr dirty="0"/>
          </a:p>
        </p:txBody>
      </p:sp>
      <p:grpSp>
        <p:nvGrpSpPr>
          <p:cNvPr id="6001" name="Google Shape;6001;p75"/>
          <p:cNvGrpSpPr/>
          <p:nvPr/>
        </p:nvGrpSpPr>
        <p:grpSpPr>
          <a:xfrm>
            <a:off x="2312446" y="1125663"/>
            <a:ext cx="767411" cy="291091"/>
            <a:chOff x="1991294" y="1417190"/>
            <a:chExt cx="941608" cy="382965"/>
          </a:xfrm>
        </p:grpSpPr>
        <p:sp>
          <p:nvSpPr>
            <p:cNvPr id="6002" name="Google Shape;6002;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5"/>
          <p:cNvGrpSpPr/>
          <p:nvPr/>
        </p:nvGrpSpPr>
        <p:grpSpPr>
          <a:xfrm>
            <a:off x="2299290" y="2988585"/>
            <a:ext cx="767411" cy="291091"/>
            <a:chOff x="1991294" y="1417190"/>
            <a:chExt cx="941608" cy="382965"/>
          </a:xfrm>
        </p:grpSpPr>
        <p:sp>
          <p:nvSpPr>
            <p:cNvPr id="6016" name="Google Shape;6016;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5"/>
          <p:cNvGrpSpPr/>
          <p:nvPr/>
        </p:nvGrpSpPr>
        <p:grpSpPr>
          <a:xfrm>
            <a:off x="5954064" y="1055443"/>
            <a:ext cx="767411" cy="291091"/>
            <a:chOff x="1991294" y="1417190"/>
            <a:chExt cx="941608" cy="382965"/>
          </a:xfrm>
        </p:grpSpPr>
        <p:sp>
          <p:nvSpPr>
            <p:cNvPr id="6030" name="Google Shape;6030;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5"/>
          <p:cNvGrpSpPr/>
          <p:nvPr/>
        </p:nvGrpSpPr>
        <p:grpSpPr>
          <a:xfrm>
            <a:off x="6032749" y="3069098"/>
            <a:ext cx="767411" cy="291091"/>
            <a:chOff x="1991294" y="1417190"/>
            <a:chExt cx="941608" cy="382965"/>
          </a:xfrm>
        </p:grpSpPr>
        <p:sp>
          <p:nvSpPr>
            <p:cNvPr id="6044" name="Google Shape;6044;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5"/>
          <p:cNvGrpSpPr/>
          <p:nvPr/>
        </p:nvGrpSpPr>
        <p:grpSpPr>
          <a:xfrm>
            <a:off x="2500948" y="887828"/>
            <a:ext cx="390412" cy="365757"/>
            <a:chOff x="849741" y="1959307"/>
            <a:chExt cx="399398" cy="375443"/>
          </a:xfrm>
        </p:grpSpPr>
        <p:sp>
          <p:nvSpPr>
            <p:cNvPr id="6091" name="Google Shape;6091;p7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2" name="Google Shape;6092;p7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6093" name="Google Shape;6093;p75"/>
          <p:cNvSpPr/>
          <p:nvPr/>
        </p:nvSpPr>
        <p:spPr>
          <a:xfrm>
            <a:off x="6249045" y="2825268"/>
            <a:ext cx="334817" cy="325562"/>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6094" name="Google Shape;6094;p75"/>
          <p:cNvGrpSpPr/>
          <p:nvPr/>
        </p:nvGrpSpPr>
        <p:grpSpPr>
          <a:xfrm>
            <a:off x="2506684" y="2744755"/>
            <a:ext cx="352610" cy="351885"/>
            <a:chOff x="3510335" y="2892499"/>
            <a:chExt cx="360726" cy="361204"/>
          </a:xfrm>
        </p:grpSpPr>
        <p:sp>
          <p:nvSpPr>
            <p:cNvPr id="6095" name="Google Shape;6095;p7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6" name="Google Shape;6096;p7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7" name="Google Shape;6097;p7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8" name="Google Shape;6098;p7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9" name="Google Shape;6099;p7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100" name="Google Shape;6100;p75"/>
          <p:cNvGrpSpPr/>
          <p:nvPr/>
        </p:nvGrpSpPr>
        <p:grpSpPr>
          <a:xfrm>
            <a:off x="6170006" y="817608"/>
            <a:ext cx="335546" cy="333668"/>
            <a:chOff x="1745217" y="1515471"/>
            <a:chExt cx="343269" cy="342505"/>
          </a:xfrm>
        </p:grpSpPr>
        <p:sp>
          <p:nvSpPr>
            <p:cNvPr id="6101" name="Google Shape;6101;p7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2" name="Google Shape;6102;p7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3" name="Google Shape;6103;p7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4" name="Google Shape;6104;p7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6C748-61C7-1ECB-0D4C-1CC80A60CEA8}"/>
              </a:ext>
            </a:extLst>
          </p:cNvPr>
          <p:cNvSpPr>
            <a:spLocks noGrp="1"/>
          </p:cNvSpPr>
          <p:nvPr>
            <p:ph type="title"/>
          </p:nvPr>
        </p:nvSpPr>
        <p:spPr/>
        <p:txBody>
          <a:bodyPr/>
          <a:lstStyle/>
          <a:p>
            <a:r>
              <a:rPr lang="en" dirty="0"/>
              <a:t>1.4 Aplicaciones de JavaScript</a:t>
            </a:r>
            <a:endParaRPr lang="es-MX" dirty="0"/>
          </a:p>
        </p:txBody>
      </p:sp>
      <p:sp>
        <p:nvSpPr>
          <p:cNvPr id="3" name="Marcador de texto 2">
            <a:extLst>
              <a:ext uri="{FF2B5EF4-FFF2-40B4-BE49-F238E27FC236}">
                <a16:creationId xmlns:a16="http://schemas.microsoft.com/office/drawing/2014/main" id="{5A872AB7-B25A-C8EA-4B8E-5572567F8327}"/>
              </a:ext>
            </a:extLst>
          </p:cNvPr>
          <p:cNvSpPr>
            <a:spLocks noGrp="1"/>
          </p:cNvSpPr>
          <p:nvPr>
            <p:ph type="body" idx="1"/>
          </p:nvPr>
        </p:nvSpPr>
        <p:spPr>
          <a:xfrm>
            <a:off x="833571" y="1196681"/>
            <a:ext cx="3541097" cy="3101700"/>
          </a:xfrm>
        </p:spPr>
        <p:txBody>
          <a:bodyPr/>
          <a:lstStyle/>
          <a:p>
            <a:pPr marL="152400" indent="0">
              <a:buNone/>
            </a:pPr>
            <a:r>
              <a:rPr lang="es-ES" b="0" i="0" dirty="0">
                <a:solidFill>
                  <a:srgbClr val="1D2125"/>
                </a:solidFill>
                <a:effectLst/>
                <a:latin typeface="-apple-system"/>
              </a:rPr>
              <a:t>JavaScript es un lenguaje de programación que por mucho tiempo estuvo del lado del cliente, lo que permitía crear efectos y animaciones sin ninguna interacción o respondiendo a eventos causados por el propio usuario. Actualmente es un lenguaje de programación muy  popular y desde hace ya varios años fue creada una versión que puede ser ejecutada del lado del servidor (</a:t>
            </a:r>
            <a:r>
              <a:rPr lang="es-ES" b="0" i="0" dirty="0" err="1">
                <a:solidFill>
                  <a:srgbClr val="1D2125"/>
                </a:solidFill>
                <a:effectLst/>
                <a:latin typeface="-apple-system"/>
              </a:rPr>
              <a:t>Node</a:t>
            </a:r>
            <a:r>
              <a:rPr lang="es-ES" b="0" i="0" dirty="0">
                <a:solidFill>
                  <a:srgbClr val="1D2125"/>
                </a:solidFill>
                <a:effectLst/>
                <a:latin typeface="-apple-system"/>
              </a:rPr>
              <a:t> JS) y no sólo del cliente. Por ello, ahora JavaScript se ejecuta tanto en los navegadores como en los servidores, logrando con esto, propiciar a su alrededor una vasta comunidad de desarrolladores con un perfil muy completo.</a:t>
            </a:r>
            <a:endParaRPr lang="es-MX" dirty="0"/>
          </a:p>
        </p:txBody>
      </p:sp>
      <p:pic>
        <p:nvPicPr>
          <p:cNvPr id="12290" name="Picture 2" descr="APLICACIONES MÓVILES ADICTIVAS | Blogs | GESTIÓN">
            <a:extLst>
              <a:ext uri="{FF2B5EF4-FFF2-40B4-BE49-F238E27FC236}">
                <a16:creationId xmlns:a16="http://schemas.microsoft.com/office/drawing/2014/main" id="{F74FA08D-BC2A-735B-99E7-BCB8AB73E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668" y="1485651"/>
            <a:ext cx="4487978" cy="2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1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Introducción a JavaScript</a:t>
            </a:r>
            <a:endParaRPr sz="2800" dirty="0"/>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1.1 Introducción</a:t>
            </a:r>
          </a:p>
          <a:p>
            <a:pPr marL="0" lvl="0" indent="0" algn="l" rtl="0">
              <a:spcBef>
                <a:spcPts val="0"/>
              </a:spcBef>
              <a:spcAft>
                <a:spcPts val="0"/>
              </a:spcAft>
              <a:buNone/>
            </a:pPr>
            <a:r>
              <a:rPr lang="es-ES" dirty="0"/>
              <a:t>1.2 Paradigmas de</a:t>
            </a:r>
          </a:p>
          <a:p>
            <a:pPr marL="0" lvl="0" indent="0" algn="l" rtl="0">
              <a:spcBef>
                <a:spcPts val="0"/>
              </a:spcBef>
              <a:spcAft>
                <a:spcPts val="0"/>
              </a:spcAft>
              <a:buNone/>
            </a:pPr>
            <a:r>
              <a:rPr lang="es-ES" dirty="0"/>
              <a:t>programación</a:t>
            </a:r>
          </a:p>
          <a:p>
            <a:pPr marL="0" lvl="0" indent="0" algn="l" rtl="0">
              <a:spcBef>
                <a:spcPts val="0"/>
              </a:spcBef>
              <a:spcAft>
                <a:spcPts val="0"/>
              </a:spcAft>
              <a:buNone/>
            </a:pPr>
            <a:r>
              <a:rPr lang="es-ES" dirty="0"/>
              <a:t>1.3 Características de</a:t>
            </a:r>
          </a:p>
          <a:p>
            <a:pPr marL="0" lvl="0" indent="0" algn="l" rtl="0">
              <a:spcBef>
                <a:spcPts val="0"/>
              </a:spcBef>
              <a:spcAft>
                <a:spcPts val="0"/>
              </a:spcAft>
              <a:buNone/>
            </a:pPr>
            <a:r>
              <a:rPr lang="es-ES" dirty="0"/>
              <a:t>JavaScript</a:t>
            </a:r>
          </a:p>
          <a:p>
            <a:pPr marL="0" lvl="0" indent="0" algn="l" rtl="0">
              <a:spcBef>
                <a:spcPts val="0"/>
              </a:spcBef>
              <a:spcAft>
                <a:spcPts val="0"/>
              </a:spcAft>
              <a:buNone/>
            </a:pPr>
            <a:r>
              <a:rPr lang="es-ES" dirty="0"/>
              <a:t>1.4 Aplicaciones de JavaScript</a:t>
            </a:r>
          </a:p>
          <a:p>
            <a:pPr marL="0" lvl="0" indent="0" algn="l" rtl="0">
              <a:spcBef>
                <a:spcPts val="0"/>
              </a:spcBef>
              <a:spcAft>
                <a:spcPts val="0"/>
              </a:spcAft>
              <a:buNone/>
            </a:pPr>
            <a:r>
              <a:rPr lang="es-ES" dirty="0"/>
              <a:t>1.5 Entorno Node.js</a:t>
            </a:r>
          </a:p>
          <a:p>
            <a:pPr marL="0" lvl="0" indent="0" algn="l" rtl="0">
              <a:spcBef>
                <a:spcPts val="0"/>
              </a:spcBef>
              <a:spcAft>
                <a:spcPts val="0"/>
              </a:spcAft>
              <a:buNone/>
            </a:pPr>
            <a:r>
              <a:rPr lang="es-ES" dirty="0"/>
              <a:t>1.6 Concepto de servidor web</a:t>
            </a:r>
          </a:p>
          <a:p>
            <a:pPr marL="0" lvl="0" indent="0" algn="l" rtl="0">
              <a:spcBef>
                <a:spcPts val="0"/>
              </a:spcBef>
              <a:spcAft>
                <a:spcPts val="0"/>
              </a:spcAft>
              <a:buNone/>
            </a:pPr>
            <a:r>
              <a:rPr lang="es-ES" dirty="0"/>
              <a:t>1.7 JSON</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7834654-AAAD-E58E-09E9-C2D6B1A82D2A}"/>
              </a:ext>
            </a:extLst>
          </p:cNvPr>
          <p:cNvSpPr>
            <a:spLocks noGrp="1"/>
          </p:cNvSpPr>
          <p:nvPr>
            <p:ph type="title"/>
          </p:nvPr>
        </p:nvSpPr>
        <p:spPr/>
        <p:txBody>
          <a:bodyPr/>
          <a:lstStyle/>
          <a:p>
            <a:r>
              <a:rPr lang="es-ES" dirty="0"/>
              <a:t>1.5 Entorno Node.js</a:t>
            </a:r>
            <a:endParaRPr lang="es-MX" dirty="0"/>
          </a:p>
        </p:txBody>
      </p:sp>
      <p:sp>
        <p:nvSpPr>
          <p:cNvPr id="7" name="CuadroTexto 6">
            <a:extLst>
              <a:ext uri="{FF2B5EF4-FFF2-40B4-BE49-F238E27FC236}">
                <a16:creationId xmlns:a16="http://schemas.microsoft.com/office/drawing/2014/main" id="{113365CE-290B-EC5D-DE14-44D8C1B20059}"/>
              </a:ext>
            </a:extLst>
          </p:cNvPr>
          <p:cNvSpPr txBox="1"/>
          <p:nvPr/>
        </p:nvSpPr>
        <p:spPr>
          <a:xfrm>
            <a:off x="2305878" y="1752672"/>
            <a:ext cx="4094921" cy="738664"/>
          </a:xfrm>
          <a:prstGeom prst="rect">
            <a:avLst/>
          </a:prstGeom>
          <a:noFill/>
        </p:spPr>
        <p:txBody>
          <a:bodyPr wrap="square">
            <a:spAutoFit/>
          </a:bodyPr>
          <a:lstStyle/>
          <a:p>
            <a:pPr algn="ctr"/>
            <a:r>
              <a:rPr lang="es-MX" b="1" dirty="0">
                <a:solidFill>
                  <a:schemeClr val="bg2">
                    <a:lumMod val="50000"/>
                  </a:schemeClr>
                </a:solidFill>
                <a:latin typeface="PT Sans" panose="020B0503020203020204" pitchFamily="34" charset="0"/>
              </a:rPr>
              <a:t>https://github.com/ailynVG/Node-Mysql/blob/main/NODE.JS%20PARA%20EL%20DESARROLLO%20DE%20APLICACIONES%20WEB.pdf</a:t>
            </a:r>
          </a:p>
        </p:txBody>
      </p:sp>
    </p:spTree>
    <p:extLst>
      <p:ext uri="{BB962C8B-B14F-4D97-AF65-F5344CB8AC3E}">
        <p14:creationId xmlns:p14="http://schemas.microsoft.com/office/powerpoint/2010/main" val="264185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1902AD5-DDDF-0C1B-0CE2-D195409531BD}"/>
              </a:ext>
            </a:extLst>
          </p:cNvPr>
          <p:cNvSpPr>
            <a:spLocks noGrp="1"/>
          </p:cNvSpPr>
          <p:nvPr>
            <p:ph type="subTitle" idx="1"/>
          </p:nvPr>
        </p:nvSpPr>
        <p:spPr/>
        <p:txBody>
          <a:bodyPr/>
          <a:lstStyle/>
          <a:p>
            <a:endParaRPr lang="es-MX" dirty="0"/>
          </a:p>
        </p:txBody>
      </p:sp>
      <p:sp>
        <p:nvSpPr>
          <p:cNvPr id="3" name="Título 2">
            <a:extLst>
              <a:ext uri="{FF2B5EF4-FFF2-40B4-BE49-F238E27FC236}">
                <a16:creationId xmlns:a16="http://schemas.microsoft.com/office/drawing/2014/main" id="{DED29034-1D63-B01C-317C-4C38B981750C}"/>
              </a:ext>
            </a:extLst>
          </p:cNvPr>
          <p:cNvSpPr>
            <a:spLocks noGrp="1"/>
          </p:cNvSpPr>
          <p:nvPr>
            <p:ph type="title"/>
          </p:nvPr>
        </p:nvSpPr>
        <p:spPr>
          <a:xfrm flipH="1">
            <a:off x="165193" y="298173"/>
            <a:ext cx="7123388" cy="662991"/>
          </a:xfrm>
        </p:spPr>
        <p:txBody>
          <a:bodyPr/>
          <a:lstStyle/>
          <a:p>
            <a:r>
              <a:rPr lang="es-MX" dirty="0"/>
              <a:t>1.6 Concepto de servidor web</a:t>
            </a:r>
          </a:p>
        </p:txBody>
      </p:sp>
    </p:spTree>
    <p:extLst>
      <p:ext uri="{BB962C8B-B14F-4D97-AF65-F5344CB8AC3E}">
        <p14:creationId xmlns:p14="http://schemas.microsoft.com/office/powerpoint/2010/main" val="14963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580322" y="1067564"/>
            <a:ext cx="6189110" cy="1354200"/>
          </a:xfrm>
        </p:spPr>
        <p:txBody>
          <a:bodyPr/>
          <a:lstStyle/>
          <a:p>
            <a:pPr algn="l"/>
            <a:r>
              <a:rPr lang="es-ES" dirty="0"/>
              <a:t>Primer ejemplo de una cadena de caracteres </a:t>
            </a:r>
          </a:p>
          <a:p>
            <a:pPr algn="l"/>
            <a:r>
              <a:rPr lang="es-ES" b="1" dirty="0" err="1"/>
              <a:t>var</a:t>
            </a:r>
            <a:r>
              <a:rPr lang="es-ES" b="1" dirty="0"/>
              <a:t> </a:t>
            </a:r>
            <a:r>
              <a:rPr lang="es-ES" b="1" dirty="0" err="1"/>
              <a:t>json</a:t>
            </a:r>
            <a:r>
              <a:rPr lang="es-ES" b="1" dirty="0"/>
              <a:t> = '{"nombre":"Manuel","edad":23,"nacionalidad":"Mexicana"}’;</a:t>
            </a:r>
          </a:p>
          <a:p>
            <a:pPr algn="ctr"/>
            <a:endParaRPr lang="es-ES" dirty="0"/>
          </a:p>
          <a:p>
            <a:pPr algn="ctr"/>
            <a:endParaRPr lang="es-ES" dirty="0"/>
          </a:p>
          <a:p>
            <a:pPr algn="ctr"/>
            <a:endParaRPr lang="es-ES" dirty="0"/>
          </a:p>
          <a:p>
            <a:pPr algn="l"/>
            <a:r>
              <a:rPr lang="es-ES" dirty="0"/>
              <a:t>Segundo ejemplo </a:t>
            </a:r>
            <a:r>
              <a:rPr lang="es-ES" dirty="0" err="1"/>
              <a:t>conviertiendo</a:t>
            </a:r>
            <a:r>
              <a:rPr lang="es-ES" dirty="0"/>
              <a:t> una cadena de caracteres a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endParaRPr lang="es-ES" dirty="0"/>
          </a:p>
          <a:p>
            <a:pPr algn="l"/>
            <a:endParaRPr lang="es-ES" dirty="0"/>
          </a:p>
          <a:p>
            <a:pPr algn="l"/>
            <a:endParaRPr lang="es-ES" dirty="0"/>
          </a:p>
          <a:p>
            <a:pPr algn="l"/>
            <a:r>
              <a:rPr lang="es-ES" dirty="0"/>
              <a:t>Tercer ejemplo mostrando el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obj.nombre</a:t>
            </a:r>
            <a:r>
              <a:rPr lang="es-ES" b="1" dirty="0"/>
              <a:t>);</a:t>
            </a:r>
            <a:endParaRPr lang="es-MX" b="1" dirty="0"/>
          </a:p>
        </p:txBody>
      </p:sp>
      <p:sp>
        <p:nvSpPr>
          <p:cNvPr id="3" name="Título 2">
            <a:extLst>
              <a:ext uri="{FF2B5EF4-FFF2-40B4-BE49-F238E27FC236}">
                <a16:creationId xmlns:a16="http://schemas.microsoft.com/office/drawing/2014/main" id="{DB60EB03-D066-471C-5CF1-04EB6B819FA7}"/>
              </a:ext>
            </a:extLst>
          </p:cNvPr>
          <p:cNvSpPr>
            <a:spLocks noGrp="1"/>
          </p:cNvSpPr>
          <p:nvPr>
            <p:ph type="title"/>
          </p:nvPr>
        </p:nvSpPr>
        <p:spPr>
          <a:xfrm flipH="1">
            <a:off x="577062" y="357808"/>
            <a:ext cx="2958300" cy="772322"/>
          </a:xfrm>
        </p:spPr>
        <p:txBody>
          <a:bodyPr/>
          <a:lstStyle/>
          <a:p>
            <a:pPr algn="l"/>
            <a:r>
              <a:rPr lang="es-MX" dirty="0"/>
              <a:t>1.7 JSON</a:t>
            </a:r>
          </a:p>
        </p:txBody>
      </p:sp>
    </p:spTree>
    <p:extLst>
      <p:ext uri="{BB962C8B-B14F-4D97-AF65-F5344CB8AC3E}">
        <p14:creationId xmlns:p14="http://schemas.microsoft.com/office/powerpoint/2010/main" val="6283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12574" y="1018767"/>
            <a:ext cx="6189110" cy="1354200"/>
          </a:xfrm>
        </p:spPr>
        <p:txBody>
          <a:bodyPr/>
          <a:lstStyle/>
          <a:p>
            <a:pPr algn="l"/>
            <a:r>
              <a:rPr lang="es-ES" dirty="0"/>
              <a:t>Cuarto ejemplo modificando un dato de la cadena</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);console.log(</a:t>
            </a:r>
            <a:r>
              <a:rPr lang="es-ES" b="1" dirty="0" err="1"/>
              <a:t>obj.nombre</a:t>
            </a:r>
            <a:r>
              <a:rPr lang="es-ES" b="1" dirty="0"/>
              <a:t>);</a:t>
            </a:r>
            <a:r>
              <a:rPr lang="es-ES" b="1" dirty="0" err="1"/>
              <a:t>obj.nombre</a:t>
            </a:r>
            <a:r>
              <a:rPr lang="es-ES" b="1" dirty="0"/>
              <a:t> = "Pedro";</a:t>
            </a:r>
          </a:p>
          <a:p>
            <a:pPr algn="l"/>
            <a:r>
              <a:rPr lang="es-ES" b="1" dirty="0"/>
              <a:t>console.log(</a:t>
            </a:r>
            <a:r>
              <a:rPr lang="es-ES" b="1" dirty="0" err="1"/>
              <a:t>obj.nombre</a:t>
            </a:r>
            <a:r>
              <a:rPr lang="es-ES" b="1" dirty="0"/>
              <a:t>);</a:t>
            </a:r>
          </a:p>
          <a:p>
            <a:pPr algn="l"/>
            <a:endParaRPr lang="es-ES" dirty="0"/>
          </a:p>
          <a:p>
            <a:pPr algn="l"/>
            <a:endParaRPr lang="es-ES" dirty="0"/>
          </a:p>
          <a:p>
            <a:pPr algn="l"/>
            <a:r>
              <a:rPr lang="es-ES" dirty="0"/>
              <a:t>Quinto ejemplo agregando un arreglo a la cadena</a:t>
            </a:r>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endParaRPr lang="es-ES" dirty="0"/>
          </a:p>
        </p:txBody>
      </p:sp>
    </p:spTree>
    <p:extLst>
      <p:ext uri="{BB962C8B-B14F-4D97-AF65-F5344CB8AC3E}">
        <p14:creationId xmlns:p14="http://schemas.microsoft.com/office/powerpoint/2010/main" val="405540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02635" y="561567"/>
            <a:ext cx="6189110" cy="1354200"/>
          </a:xfrm>
        </p:spPr>
        <p:txBody>
          <a:bodyPr/>
          <a:lstStyle/>
          <a:p>
            <a:pPr algn="l"/>
            <a:r>
              <a:rPr lang="es-ES" dirty="0"/>
              <a:t>Sexto ejemplo accediendo a datos mediante el </a:t>
            </a:r>
            <a:r>
              <a:rPr lang="es-ES" dirty="0" err="1"/>
              <a:t>indice</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obj.hobbies</a:t>
            </a:r>
            <a:r>
              <a:rPr lang="es-ES" b="1" dirty="0"/>
              <a:t>[0]);</a:t>
            </a:r>
          </a:p>
          <a:p>
            <a:pPr algn="l"/>
            <a:r>
              <a:rPr lang="es-ES" b="1" dirty="0" err="1"/>
              <a:t>obj.hobbies</a:t>
            </a:r>
            <a:r>
              <a:rPr lang="es-ES" b="1" dirty="0"/>
              <a:t>[0] = "</a:t>
            </a:r>
            <a:r>
              <a:rPr lang="es-ES" b="1" dirty="0" err="1"/>
              <a:t>peliculas</a:t>
            </a:r>
            <a:r>
              <a:rPr lang="es-ES" b="1" dirty="0"/>
              <a:t>";</a:t>
            </a:r>
          </a:p>
          <a:p>
            <a:pPr algn="l"/>
            <a:r>
              <a:rPr lang="es-ES" b="1" dirty="0"/>
              <a:t>console.log(</a:t>
            </a:r>
            <a:r>
              <a:rPr lang="es-ES" b="1" dirty="0" err="1"/>
              <a:t>obj.hobbies</a:t>
            </a:r>
            <a:r>
              <a:rPr lang="es-ES" b="1" dirty="0"/>
              <a:t>[0]);</a:t>
            </a:r>
          </a:p>
          <a:p>
            <a:pPr algn="l"/>
            <a:endParaRPr lang="es-ES" b="1" dirty="0"/>
          </a:p>
          <a:p>
            <a:pPr algn="l"/>
            <a:endParaRPr lang="es-ES" dirty="0"/>
          </a:p>
          <a:p>
            <a:pPr algn="l"/>
            <a:r>
              <a:rPr lang="es-ES" dirty="0" err="1"/>
              <a:t>Septimo</a:t>
            </a:r>
            <a:r>
              <a:rPr lang="es-ES" dirty="0"/>
              <a:t> ejemplo agregando un </a:t>
            </a:r>
            <a:r>
              <a:rPr lang="es-ES" dirty="0" err="1"/>
              <a:t>json</a:t>
            </a:r>
            <a:r>
              <a:rPr lang="es-ES" dirty="0"/>
              <a:t> dentro de otro </a:t>
            </a:r>
            <a:r>
              <a:rPr lang="es-ES" dirty="0" err="1"/>
              <a:t>json</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a:t>"mascota":{ "</a:t>
            </a:r>
            <a:r>
              <a:rPr lang="es-ES" b="1" dirty="0" err="1"/>
              <a:t>especie":"perro</a:t>
            </a:r>
            <a:r>
              <a:rPr lang="es-ES" b="1" dirty="0"/>
              <a:t>", "nombre":"</a:t>
            </a:r>
            <a:r>
              <a:rPr lang="es-ES" b="1" dirty="0" err="1"/>
              <a:t>dui</a:t>
            </a:r>
            <a:r>
              <a:rPr lang="es-ES" b="1" dirty="0"/>
              <a:t>", "edad":1 } }'; </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 </a:t>
            </a:r>
          </a:p>
          <a:p>
            <a:pPr algn="l"/>
            <a:r>
              <a:rPr lang="es-ES" b="1" dirty="0" err="1"/>
              <a:t>var</a:t>
            </a:r>
            <a:r>
              <a:rPr lang="es-ES" b="1" dirty="0"/>
              <a:t> </a:t>
            </a:r>
            <a:r>
              <a:rPr lang="es-ES" b="1" dirty="0" err="1"/>
              <a:t>nombreMascota</a:t>
            </a:r>
            <a:r>
              <a:rPr lang="es-ES" b="1" dirty="0"/>
              <a:t> = </a:t>
            </a:r>
            <a:r>
              <a:rPr lang="es-ES" b="1" dirty="0" err="1"/>
              <a:t>obj.mascota.nombre</a:t>
            </a:r>
            <a:r>
              <a:rPr lang="es-ES" b="1" dirty="0"/>
              <a:t>;</a:t>
            </a:r>
          </a:p>
          <a:p>
            <a:pPr algn="l"/>
            <a:r>
              <a:rPr lang="es-ES" b="1" dirty="0"/>
              <a:t>console.log(</a:t>
            </a:r>
            <a:r>
              <a:rPr lang="es-ES" b="1" dirty="0" err="1"/>
              <a:t>nombreMascota</a:t>
            </a:r>
            <a:r>
              <a:rPr lang="es-ES" b="1" dirty="0"/>
              <a:t>);</a:t>
            </a:r>
          </a:p>
        </p:txBody>
      </p:sp>
    </p:spTree>
    <p:extLst>
      <p:ext uri="{BB962C8B-B14F-4D97-AF65-F5344CB8AC3E}">
        <p14:creationId xmlns:p14="http://schemas.microsoft.com/office/powerpoint/2010/main" val="335035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0" y="2366344"/>
            <a:ext cx="91440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Administrador de paquetes NPM</a:t>
            </a:r>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2.1 Introducción</a:t>
            </a:r>
          </a:p>
          <a:p>
            <a:pPr marL="0" lvl="0" indent="0" algn="l" rtl="0">
              <a:spcBef>
                <a:spcPts val="0"/>
              </a:spcBef>
              <a:spcAft>
                <a:spcPts val="0"/>
              </a:spcAft>
              <a:buNone/>
            </a:pPr>
            <a:r>
              <a:rPr lang="es-ES" dirty="0"/>
              <a:t>2.2 Instalación local</a:t>
            </a:r>
          </a:p>
          <a:p>
            <a:pPr marL="0" lvl="0" indent="0" algn="l" rtl="0">
              <a:spcBef>
                <a:spcPts val="0"/>
              </a:spcBef>
              <a:spcAft>
                <a:spcPts val="0"/>
              </a:spcAft>
              <a:buNone/>
            </a:pPr>
            <a:r>
              <a:rPr lang="es-ES" dirty="0"/>
              <a:t>2.3 Instalación global</a:t>
            </a:r>
          </a:p>
          <a:p>
            <a:pPr marL="0" lvl="0" indent="0" algn="l" rtl="0">
              <a:spcBef>
                <a:spcPts val="0"/>
              </a:spcBef>
              <a:spcAft>
                <a:spcPts val="0"/>
              </a:spcAft>
              <a:buNone/>
            </a:pPr>
            <a:r>
              <a:rPr lang="es-ES" dirty="0"/>
              <a:t>2.4 El archivo </a:t>
            </a:r>
            <a:r>
              <a:rPr lang="es-ES" dirty="0" err="1"/>
              <a:t>package.json</a:t>
            </a:r>
            <a:endParaRPr lang="es-ES" dirty="0"/>
          </a:p>
          <a:p>
            <a:pPr marL="0" lvl="0" indent="0" algn="l" rtl="0">
              <a:spcBef>
                <a:spcPts val="0"/>
              </a:spcBef>
              <a:spcAft>
                <a:spcPts val="0"/>
              </a:spcAft>
              <a:buNone/>
            </a:pPr>
            <a:r>
              <a:rPr lang="es-ES" dirty="0"/>
              <a:t>2.5 Desinstalando un módulo</a:t>
            </a:r>
          </a:p>
          <a:p>
            <a:pPr marL="0" lvl="0" indent="0" algn="l" rtl="0">
              <a:spcBef>
                <a:spcPts val="0"/>
              </a:spcBef>
              <a:spcAft>
                <a:spcPts val="0"/>
              </a:spcAft>
              <a:buNone/>
            </a:pPr>
            <a:r>
              <a:rPr lang="es-ES" dirty="0"/>
              <a:t>2.6 Actualización de un módulo</a:t>
            </a:r>
          </a:p>
          <a:p>
            <a:pPr marL="0" lvl="0" indent="0" algn="l" rtl="0">
              <a:spcBef>
                <a:spcPts val="0"/>
              </a:spcBef>
              <a:spcAft>
                <a:spcPts val="0"/>
              </a:spcAft>
              <a:buNone/>
            </a:pPr>
            <a:r>
              <a:rPr lang="es-ES" dirty="0"/>
              <a:t>2.7 Creación de un módulo</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129364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CE5A24E-6258-AF59-237C-A8C8E3691B36}"/>
              </a:ext>
            </a:extLst>
          </p:cNvPr>
          <p:cNvSpPr>
            <a:spLocks noGrp="1"/>
          </p:cNvSpPr>
          <p:nvPr>
            <p:ph type="subTitle" idx="1"/>
          </p:nvPr>
        </p:nvSpPr>
        <p:spPr>
          <a:xfrm flipH="1">
            <a:off x="1457814" y="1205902"/>
            <a:ext cx="4211466" cy="2731695"/>
          </a:xfrm>
        </p:spPr>
        <p:txBody>
          <a:bodyPr/>
          <a:lstStyle/>
          <a:p>
            <a:pPr algn="ctr"/>
            <a:r>
              <a:rPr lang="es-ES" dirty="0"/>
              <a:t>NPM fue creado por Isaac Z. </a:t>
            </a:r>
            <a:r>
              <a:rPr lang="es-ES" dirty="0" err="1"/>
              <a:t>Schluter</a:t>
            </a:r>
            <a:r>
              <a:rPr lang="es-ES" dirty="0"/>
              <a:t> quien estuvo experimentando con </a:t>
            </a:r>
            <a:r>
              <a:rPr lang="es-ES" dirty="0" err="1"/>
              <a:t>common</a:t>
            </a:r>
            <a:r>
              <a:rPr lang="es-ES" dirty="0"/>
              <a:t> de JavaScript y considero las dependencias de otros proyectos similares como PHP (PEAR) y Perl (CPAN).</a:t>
            </a:r>
          </a:p>
          <a:p>
            <a:pPr algn="ctr"/>
            <a:endParaRPr lang="es-ES" dirty="0"/>
          </a:p>
          <a:p>
            <a:pPr algn="ctr"/>
            <a:endParaRPr lang="es-ES" dirty="0"/>
          </a:p>
          <a:p>
            <a:pPr algn="ctr"/>
            <a:endParaRPr lang="es-ES" dirty="0"/>
          </a:p>
          <a:p>
            <a:pPr algn="ctr"/>
            <a:r>
              <a:rPr lang="es-ES" dirty="0"/>
              <a:t>El 17 de marzo del 2020 GitHub (una filial de Microsoft) anuncia la adquisición de la empresa NPM. </a:t>
            </a:r>
            <a:r>
              <a:rPr lang="es-ES" dirty="0" err="1"/>
              <a:t>Inc</a:t>
            </a:r>
            <a:r>
              <a:rPr lang="es-ES" dirty="0"/>
              <a:t> junto con el software escrito en JavaScript.</a:t>
            </a:r>
          </a:p>
          <a:p>
            <a:pPr algn="ctr"/>
            <a:endParaRPr lang="es-ES" dirty="0"/>
          </a:p>
          <a:p>
            <a:pPr algn="ctr"/>
            <a:endParaRPr lang="es-ES" dirty="0"/>
          </a:p>
          <a:p>
            <a:pPr algn="ctr"/>
            <a:endParaRPr lang="es-ES" dirty="0"/>
          </a:p>
          <a:p>
            <a:pPr algn="ctr"/>
            <a:r>
              <a:rPr lang="es-ES" dirty="0"/>
              <a:t>NPM se instala automáticamente desde la versión 0.6.3 de Node.js</a:t>
            </a:r>
            <a:endParaRPr lang="es-MX" dirty="0"/>
          </a:p>
        </p:txBody>
      </p:sp>
      <p:sp>
        <p:nvSpPr>
          <p:cNvPr id="3" name="Título 2">
            <a:extLst>
              <a:ext uri="{FF2B5EF4-FFF2-40B4-BE49-F238E27FC236}">
                <a16:creationId xmlns:a16="http://schemas.microsoft.com/office/drawing/2014/main" id="{3B312AB3-AABD-8345-86D1-EE78003E6FFB}"/>
              </a:ext>
            </a:extLst>
          </p:cNvPr>
          <p:cNvSpPr>
            <a:spLocks noGrp="1"/>
          </p:cNvSpPr>
          <p:nvPr>
            <p:ph type="title"/>
          </p:nvPr>
        </p:nvSpPr>
        <p:spPr>
          <a:xfrm flipH="1">
            <a:off x="322730" y="301214"/>
            <a:ext cx="4131242" cy="630835"/>
          </a:xfrm>
        </p:spPr>
        <p:txBody>
          <a:bodyPr/>
          <a:lstStyle/>
          <a:p>
            <a:r>
              <a:rPr lang="es-ES" dirty="0"/>
              <a:t>2.1 Introducción</a:t>
            </a:r>
            <a:endParaRPr lang="es-MX" dirty="0"/>
          </a:p>
        </p:txBody>
      </p:sp>
      <p:cxnSp>
        <p:nvCxnSpPr>
          <p:cNvPr id="5" name="Conector recto de flecha 4">
            <a:extLst>
              <a:ext uri="{FF2B5EF4-FFF2-40B4-BE49-F238E27FC236}">
                <a16:creationId xmlns:a16="http://schemas.microsoft.com/office/drawing/2014/main" id="{B027D119-C913-DEE5-3DA2-55E109728C00}"/>
              </a:ext>
            </a:extLst>
          </p:cNvPr>
          <p:cNvCxnSpPr/>
          <p:nvPr/>
        </p:nvCxnSpPr>
        <p:spPr>
          <a:xfrm>
            <a:off x="3775934" y="2162287"/>
            <a:ext cx="0" cy="63537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F9606488-5390-C410-CDB2-F55734561A2D}"/>
              </a:ext>
            </a:extLst>
          </p:cNvPr>
          <p:cNvCxnSpPr/>
          <p:nvPr/>
        </p:nvCxnSpPr>
        <p:spPr>
          <a:xfrm>
            <a:off x="3775934" y="3657603"/>
            <a:ext cx="0" cy="6024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saac Z. Schlueter - Whois - xwhos.com">
            <a:extLst>
              <a:ext uri="{FF2B5EF4-FFF2-40B4-BE49-F238E27FC236}">
                <a16:creationId xmlns:a16="http://schemas.microsoft.com/office/drawing/2014/main" id="{AA10DD17-16CB-5EBC-4FB3-2BBA788E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40253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8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87C89-A164-331B-7B8C-5D5427EC2A9D}"/>
              </a:ext>
            </a:extLst>
          </p:cNvPr>
          <p:cNvSpPr>
            <a:spLocks noGrp="1"/>
          </p:cNvSpPr>
          <p:nvPr>
            <p:ph type="title"/>
          </p:nvPr>
        </p:nvSpPr>
        <p:spPr/>
        <p:txBody>
          <a:bodyPr/>
          <a:lstStyle/>
          <a:p>
            <a:r>
              <a:rPr lang="es-ES" dirty="0"/>
              <a:t>NPM</a:t>
            </a:r>
            <a:endParaRPr lang="es-MX" dirty="0"/>
          </a:p>
        </p:txBody>
      </p:sp>
      <p:sp>
        <p:nvSpPr>
          <p:cNvPr id="3" name="Marcador de texto 2">
            <a:extLst>
              <a:ext uri="{FF2B5EF4-FFF2-40B4-BE49-F238E27FC236}">
                <a16:creationId xmlns:a16="http://schemas.microsoft.com/office/drawing/2014/main" id="{1389B1D6-0C3B-3A43-3834-2EAF56BB80F3}"/>
              </a:ext>
            </a:extLst>
          </p:cNvPr>
          <p:cNvSpPr>
            <a:spLocks noGrp="1"/>
          </p:cNvSpPr>
          <p:nvPr>
            <p:ph type="body" idx="1"/>
          </p:nvPr>
        </p:nvSpPr>
        <p:spPr/>
        <p:txBody>
          <a:bodyPr/>
          <a:lstStyle/>
          <a:p>
            <a:pPr marL="152400" indent="0">
              <a:buNone/>
            </a:pPr>
            <a:r>
              <a:rPr lang="es-ES" b="1" dirty="0" err="1"/>
              <a:t>Npm</a:t>
            </a:r>
            <a:r>
              <a:rPr lang="es-ES" dirty="0"/>
              <a:t> es parte esencial de </a:t>
            </a:r>
            <a:r>
              <a:rPr lang="es-ES" b="1" dirty="0"/>
              <a:t>Node.js</a:t>
            </a:r>
          </a:p>
          <a:p>
            <a:endParaRPr lang="es-ES" dirty="0"/>
          </a:p>
          <a:p>
            <a:endParaRPr lang="es-ES" dirty="0"/>
          </a:p>
          <a:p>
            <a:pPr marL="152400" indent="0">
              <a:buNone/>
            </a:pPr>
            <a:r>
              <a:rPr lang="es-MX" dirty="0" err="1"/>
              <a:t>Node</a:t>
            </a:r>
            <a:r>
              <a:rPr lang="es-MX" dirty="0"/>
              <a:t> </a:t>
            </a:r>
            <a:r>
              <a:rPr lang="es-MX" dirty="0" err="1"/>
              <a:t>Package</a:t>
            </a:r>
            <a:r>
              <a:rPr lang="es-MX" dirty="0"/>
              <a:t> Manager</a:t>
            </a:r>
          </a:p>
          <a:p>
            <a:pPr marL="152400" indent="0">
              <a:buNone/>
            </a:pPr>
            <a:r>
              <a:rPr lang="es-MX" dirty="0"/>
              <a:t>Manejador de Paquetes de Node.js</a:t>
            </a:r>
          </a:p>
          <a:p>
            <a:pPr marL="152400" indent="0">
              <a:buNone/>
            </a:pPr>
            <a:endParaRPr lang="es-MX" dirty="0"/>
          </a:p>
          <a:p>
            <a:pPr marL="152400" indent="0">
              <a:buNone/>
            </a:pPr>
            <a:endParaRPr lang="es-MX" dirty="0"/>
          </a:p>
          <a:p>
            <a:pPr marL="152400" indent="0">
              <a:buNone/>
            </a:pPr>
            <a:r>
              <a:rPr lang="es-MX" dirty="0"/>
              <a:t>Es una herramienta de Node.js para compartir e instalar paquetes</a:t>
            </a:r>
          </a:p>
          <a:p>
            <a:pPr marL="152400" indent="0">
              <a:buNone/>
            </a:pPr>
            <a:endParaRPr lang="es-MX" dirty="0"/>
          </a:p>
          <a:p>
            <a:pPr marL="152400" indent="0">
              <a:buNone/>
            </a:pPr>
            <a:endParaRPr lang="es-MX" dirty="0"/>
          </a:p>
          <a:p>
            <a:pPr marL="152400" indent="0">
              <a:buNone/>
            </a:pPr>
            <a:r>
              <a:rPr lang="es-ES" dirty="0"/>
              <a:t>Uno o más archivos .</a:t>
            </a:r>
            <a:r>
              <a:rPr lang="es-ES" dirty="0" err="1"/>
              <a:t>js</a:t>
            </a:r>
            <a:r>
              <a:rPr lang="es-ES" dirty="0"/>
              <a:t> (módulos) agrupados (o empaquetados). Los archivos en un paquete son código reutilizable que realiza una función específica para una aplicación Node.js</a:t>
            </a:r>
            <a:endParaRPr lang="es-MX" dirty="0"/>
          </a:p>
        </p:txBody>
      </p:sp>
      <p:sp>
        <p:nvSpPr>
          <p:cNvPr id="4" name="CuadroTexto 3">
            <a:extLst>
              <a:ext uri="{FF2B5EF4-FFF2-40B4-BE49-F238E27FC236}">
                <a16:creationId xmlns:a16="http://schemas.microsoft.com/office/drawing/2014/main" id="{30DC3ED8-E3FE-6603-7F50-7BBF9CBD48FB}"/>
              </a:ext>
            </a:extLst>
          </p:cNvPr>
          <p:cNvSpPr txBox="1"/>
          <p:nvPr/>
        </p:nvSpPr>
        <p:spPr>
          <a:xfrm>
            <a:off x="4572000" y="1112200"/>
            <a:ext cx="3184264" cy="738664"/>
          </a:xfrm>
          <a:prstGeom prst="rect">
            <a:avLst/>
          </a:prstGeom>
          <a:noFill/>
        </p:spPr>
        <p:txBody>
          <a:bodyPr wrap="square" rtlCol="0">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6" name="Conector recto de flecha 5">
            <a:extLst>
              <a:ext uri="{FF2B5EF4-FFF2-40B4-BE49-F238E27FC236}">
                <a16:creationId xmlns:a16="http://schemas.microsoft.com/office/drawing/2014/main" id="{5F3FC072-3259-0B20-341B-4B40B1E3A2ED}"/>
              </a:ext>
            </a:extLst>
          </p:cNvPr>
          <p:cNvCxnSpPr/>
          <p:nvPr/>
        </p:nvCxnSpPr>
        <p:spPr>
          <a:xfrm>
            <a:off x="1559857" y="1721772"/>
            <a:ext cx="0" cy="40879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angular 7">
            <a:extLst>
              <a:ext uri="{FF2B5EF4-FFF2-40B4-BE49-F238E27FC236}">
                <a16:creationId xmlns:a16="http://schemas.microsoft.com/office/drawing/2014/main" id="{A2BB18E9-0D9E-C61A-A8D0-E5BEFCAE075D}"/>
              </a:ext>
            </a:extLst>
          </p:cNvPr>
          <p:cNvCxnSpPr>
            <a:cxnSpLocks/>
          </p:cNvCxnSpPr>
          <p:nvPr/>
        </p:nvCxnSpPr>
        <p:spPr>
          <a:xfrm>
            <a:off x="3991087" y="2423564"/>
            <a:ext cx="580913" cy="513274"/>
          </a:xfrm>
          <a:prstGeom prst="bentConnector3">
            <a:avLst>
              <a:gd name="adj1" fmla="val 1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32E6763-DFAA-C6F1-3A23-13C80F84E8B6}"/>
              </a:ext>
            </a:extLst>
          </p:cNvPr>
          <p:cNvCxnSpPr/>
          <p:nvPr/>
        </p:nvCxnSpPr>
        <p:spPr>
          <a:xfrm>
            <a:off x="3238052" y="3173506"/>
            <a:ext cx="0" cy="60242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A353066C-6196-8C00-808B-4DA7675DD9FE}"/>
              </a:ext>
            </a:extLst>
          </p:cNvPr>
          <p:cNvCxnSpPr/>
          <p:nvPr/>
        </p:nvCxnSpPr>
        <p:spPr>
          <a:xfrm flipV="1">
            <a:off x="3894268" y="1258645"/>
            <a:ext cx="677732" cy="301214"/>
          </a:xfrm>
          <a:prstGeom prst="bent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96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9C2237E-FE70-C96E-FD30-921EFE32AC5B}"/>
              </a:ext>
            </a:extLst>
          </p:cNvPr>
          <p:cNvSpPr>
            <a:spLocks noGrp="1"/>
          </p:cNvSpPr>
          <p:nvPr>
            <p:ph type="subTitle" idx="1"/>
          </p:nvPr>
        </p:nvSpPr>
        <p:spPr>
          <a:xfrm>
            <a:off x="1195875" y="2075782"/>
            <a:ext cx="2626500" cy="628500"/>
          </a:xfrm>
        </p:spPr>
        <p:txBody>
          <a:bodyPr/>
          <a:lstStyle/>
          <a:p>
            <a:r>
              <a:rPr lang="es-ES" dirty="0"/>
              <a:t>Repositorio online para publicar paquetes de software libre para ser utilizados en proyectos de Node.js</a:t>
            </a:r>
            <a:endParaRPr lang="es-MX" dirty="0"/>
          </a:p>
        </p:txBody>
      </p:sp>
      <p:sp>
        <p:nvSpPr>
          <p:cNvPr id="5" name="Subtítulo 4">
            <a:extLst>
              <a:ext uri="{FF2B5EF4-FFF2-40B4-BE49-F238E27FC236}">
                <a16:creationId xmlns:a16="http://schemas.microsoft.com/office/drawing/2014/main" id="{87076B23-D90E-3D02-402D-4BD322E1096D}"/>
              </a:ext>
            </a:extLst>
          </p:cNvPr>
          <p:cNvSpPr>
            <a:spLocks noGrp="1"/>
          </p:cNvSpPr>
          <p:nvPr>
            <p:ph type="subTitle" idx="3"/>
          </p:nvPr>
        </p:nvSpPr>
        <p:spPr>
          <a:xfrm>
            <a:off x="4572000" y="2075782"/>
            <a:ext cx="3025872" cy="628500"/>
          </a:xfrm>
        </p:spPr>
        <p:txBody>
          <a:bodyPr/>
          <a:lstStyle/>
          <a:p>
            <a:r>
              <a:rPr lang="es-ES" dirty="0"/>
              <a:t>Una herramienta para la terminal (</a:t>
            </a:r>
            <a:r>
              <a:rPr lang="es-ES" dirty="0" err="1"/>
              <a:t>command</a:t>
            </a:r>
            <a:r>
              <a:rPr lang="es-ES" dirty="0"/>
              <a:t> line </a:t>
            </a:r>
            <a:r>
              <a:rPr lang="es-ES" dirty="0" err="1"/>
              <a:t>utility</a:t>
            </a:r>
            <a:r>
              <a:rPr lang="es-ES" dirty="0"/>
              <a:t>) para interactuar con dicho repositorio que, ayuda a la instalación de utilidades, manejo de dependencias y la publicación de paquetes </a:t>
            </a:r>
            <a:endParaRPr lang="es-MX" dirty="0"/>
          </a:p>
        </p:txBody>
      </p:sp>
      <p:sp>
        <p:nvSpPr>
          <p:cNvPr id="10" name="Título 9">
            <a:extLst>
              <a:ext uri="{FF2B5EF4-FFF2-40B4-BE49-F238E27FC236}">
                <a16:creationId xmlns:a16="http://schemas.microsoft.com/office/drawing/2014/main" id="{5C7F6C0C-574E-8E25-65BC-29A5A458F783}"/>
              </a:ext>
            </a:extLst>
          </p:cNvPr>
          <p:cNvSpPr>
            <a:spLocks noGrp="1"/>
          </p:cNvSpPr>
          <p:nvPr>
            <p:ph type="title" idx="8"/>
          </p:nvPr>
        </p:nvSpPr>
        <p:spPr/>
        <p:txBody>
          <a:bodyPr/>
          <a:lstStyle/>
          <a:p>
            <a:r>
              <a:rPr lang="es-ES" dirty="0"/>
              <a:t>NPM se compone de:</a:t>
            </a:r>
            <a:endParaRPr lang="es-MX" dirty="0"/>
          </a:p>
        </p:txBody>
      </p:sp>
      <p:sp>
        <p:nvSpPr>
          <p:cNvPr id="11" name="Flecha: hacia abajo 10">
            <a:extLst>
              <a:ext uri="{FF2B5EF4-FFF2-40B4-BE49-F238E27FC236}">
                <a16:creationId xmlns:a16="http://schemas.microsoft.com/office/drawing/2014/main" id="{D164659C-9FF4-D55C-F54C-0D73530C7C27}"/>
              </a:ext>
            </a:extLst>
          </p:cNvPr>
          <p:cNvSpPr/>
          <p:nvPr/>
        </p:nvSpPr>
        <p:spPr>
          <a:xfrm>
            <a:off x="2366682"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hacia abajo 11">
            <a:extLst>
              <a:ext uri="{FF2B5EF4-FFF2-40B4-BE49-F238E27FC236}">
                <a16:creationId xmlns:a16="http://schemas.microsoft.com/office/drawing/2014/main" id="{CFDEB959-64D0-A6B5-556B-F674A019EA43}"/>
              </a:ext>
            </a:extLst>
          </p:cNvPr>
          <p:cNvSpPr/>
          <p:nvPr/>
        </p:nvSpPr>
        <p:spPr>
          <a:xfrm>
            <a:off x="6074178"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6075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AE7F96B-06BE-407D-C762-E37FD22DCFBB}"/>
              </a:ext>
            </a:extLst>
          </p:cNvPr>
          <p:cNvSpPr>
            <a:spLocks noGrp="1"/>
          </p:cNvSpPr>
          <p:nvPr>
            <p:ph type="subTitle" idx="1"/>
          </p:nvPr>
        </p:nvSpPr>
        <p:spPr>
          <a:xfrm>
            <a:off x="1571538" y="1515203"/>
            <a:ext cx="2590800" cy="431100"/>
          </a:xfrm>
        </p:spPr>
        <p:txBody>
          <a:bodyPr/>
          <a:lstStyle/>
          <a:p>
            <a:r>
              <a:rPr lang="es-ES" dirty="0"/>
              <a:t>¿Qué es?</a:t>
            </a:r>
            <a:endParaRPr lang="es-MX" dirty="0"/>
          </a:p>
        </p:txBody>
      </p:sp>
      <p:sp>
        <p:nvSpPr>
          <p:cNvPr id="3" name="Subtítulo 2">
            <a:extLst>
              <a:ext uri="{FF2B5EF4-FFF2-40B4-BE49-F238E27FC236}">
                <a16:creationId xmlns:a16="http://schemas.microsoft.com/office/drawing/2014/main" id="{7EEC6E68-8B71-B149-A12C-805948611D3A}"/>
              </a:ext>
            </a:extLst>
          </p:cNvPr>
          <p:cNvSpPr>
            <a:spLocks noGrp="1"/>
          </p:cNvSpPr>
          <p:nvPr>
            <p:ph type="subTitle" idx="2"/>
          </p:nvPr>
        </p:nvSpPr>
        <p:spPr>
          <a:xfrm>
            <a:off x="4921888" y="1515203"/>
            <a:ext cx="2590800" cy="431100"/>
          </a:xfrm>
        </p:spPr>
        <p:txBody>
          <a:bodyPr/>
          <a:lstStyle/>
          <a:p>
            <a:r>
              <a:rPr lang="es-ES" dirty="0"/>
              <a:t>Contiene</a:t>
            </a:r>
            <a:endParaRPr lang="es-MX" dirty="0"/>
          </a:p>
        </p:txBody>
      </p:sp>
      <p:sp>
        <p:nvSpPr>
          <p:cNvPr id="4" name="Subtítulo 3">
            <a:extLst>
              <a:ext uri="{FF2B5EF4-FFF2-40B4-BE49-F238E27FC236}">
                <a16:creationId xmlns:a16="http://schemas.microsoft.com/office/drawing/2014/main" id="{2334A0AE-CBD5-D22A-7B80-D18C9DB59389}"/>
              </a:ext>
            </a:extLst>
          </p:cNvPr>
          <p:cNvSpPr>
            <a:spLocks noGrp="1"/>
          </p:cNvSpPr>
          <p:nvPr>
            <p:ph type="subTitle" idx="3"/>
          </p:nvPr>
        </p:nvSpPr>
        <p:spPr>
          <a:xfrm>
            <a:off x="1571538" y="2349310"/>
            <a:ext cx="2590800" cy="980700"/>
          </a:xfrm>
        </p:spPr>
        <p:txBody>
          <a:bodyPr/>
          <a:lstStyle/>
          <a:p>
            <a:r>
              <a:rPr lang="es-ES" dirty="0"/>
              <a:t>Archivo que indica a NPM que el directorio en el que se encuentra es en efecto un proyecto do paquete NPM.</a:t>
            </a:r>
          </a:p>
          <a:p>
            <a:endParaRPr lang="es-ES" dirty="0"/>
          </a:p>
        </p:txBody>
      </p:sp>
      <p:sp>
        <p:nvSpPr>
          <p:cNvPr id="5" name="Subtítulo 4">
            <a:extLst>
              <a:ext uri="{FF2B5EF4-FFF2-40B4-BE49-F238E27FC236}">
                <a16:creationId xmlns:a16="http://schemas.microsoft.com/office/drawing/2014/main" id="{D754EA69-CE52-9EA0-056A-0E29EABC2C79}"/>
              </a:ext>
            </a:extLst>
          </p:cNvPr>
          <p:cNvSpPr>
            <a:spLocks noGrp="1"/>
          </p:cNvSpPr>
          <p:nvPr>
            <p:ph type="subTitle" idx="4"/>
          </p:nvPr>
        </p:nvSpPr>
        <p:spPr>
          <a:xfrm>
            <a:off x="4921888" y="2349310"/>
            <a:ext cx="2590800" cy="980700"/>
          </a:xfrm>
        </p:spPr>
        <p:txBody>
          <a:bodyPr/>
          <a:lstStyle/>
          <a:p>
            <a:r>
              <a:rPr lang="es-ES" dirty="0"/>
              <a:t>Información del paquete como:</a:t>
            </a:r>
          </a:p>
          <a:p>
            <a:endParaRPr lang="es-ES" u="sng" dirty="0"/>
          </a:p>
          <a:p>
            <a:pPr algn="l">
              <a:buFont typeface="Wingdings" panose="05000000000000000000" pitchFamily="2" charset="2"/>
              <a:buChar char="ü"/>
            </a:pPr>
            <a:r>
              <a:rPr lang="es-ES" dirty="0"/>
              <a:t>Descripción</a:t>
            </a:r>
          </a:p>
          <a:p>
            <a:pPr algn="l">
              <a:buFont typeface="Wingdings" panose="05000000000000000000" pitchFamily="2" charset="2"/>
              <a:buChar char="ü"/>
            </a:pPr>
            <a:r>
              <a:rPr lang="es-ES" dirty="0"/>
              <a:t>Versión </a:t>
            </a:r>
          </a:p>
          <a:p>
            <a:pPr algn="l">
              <a:buFont typeface="Wingdings" panose="05000000000000000000" pitchFamily="2" charset="2"/>
              <a:buChar char="ü"/>
            </a:pPr>
            <a:r>
              <a:rPr lang="es-ES" dirty="0"/>
              <a:t>Autor</a:t>
            </a:r>
          </a:p>
          <a:p>
            <a:pPr algn="l">
              <a:buFont typeface="Wingdings" panose="05000000000000000000" pitchFamily="2" charset="2"/>
              <a:buChar char="ü"/>
            </a:pPr>
            <a:r>
              <a:rPr lang="es-ES" dirty="0"/>
              <a:t>Dependencias</a:t>
            </a:r>
            <a:endParaRPr lang="es-MX" dirty="0"/>
          </a:p>
        </p:txBody>
      </p:sp>
      <p:sp>
        <p:nvSpPr>
          <p:cNvPr id="6" name="Título 5">
            <a:extLst>
              <a:ext uri="{FF2B5EF4-FFF2-40B4-BE49-F238E27FC236}">
                <a16:creationId xmlns:a16="http://schemas.microsoft.com/office/drawing/2014/main" id="{A2DDE899-749D-77C0-3C01-2683DF183E3B}"/>
              </a:ext>
            </a:extLst>
          </p:cNvPr>
          <p:cNvSpPr>
            <a:spLocks noGrp="1"/>
          </p:cNvSpPr>
          <p:nvPr>
            <p:ph type="title"/>
          </p:nvPr>
        </p:nvSpPr>
        <p:spPr/>
        <p:txBody>
          <a:bodyPr/>
          <a:lstStyle/>
          <a:p>
            <a:r>
              <a:rPr lang="es-ES" dirty="0"/>
              <a:t>2.4 El archivo de </a:t>
            </a:r>
            <a:r>
              <a:rPr lang="es-ES" dirty="0" err="1"/>
              <a:t>package.json</a:t>
            </a:r>
            <a:endParaRPr lang="es-MX" dirty="0"/>
          </a:p>
        </p:txBody>
      </p:sp>
      <p:cxnSp>
        <p:nvCxnSpPr>
          <p:cNvPr id="8" name="Conector recto de flecha 7">
            <a:extLst>
              <a:ext uri="{FF2B5EF4-FFF2-40B4-BE49-F238E27FC236}">
                <a16:creationId xmlns:a16="http://schemas.microsoft.com/office/drawing/2014/main" id="{68C8C9DB-2CFD-2CC3-A26A-7A7A4D2795DB}"/>
              </a:ext>
            </a:extLst>
          </p:cNvPr>
          <p:cNvCxnSpPr>
            <a:cxnSpLocks/>
          </p:cNvCxnSpPr>
          <p:nvPr/>
        </p:nvCxnSpPr>
        <p:spPr>
          <a:xfrm>
            <a:off x="2866938" y="1995998"/>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BF1F13C-FE60-8889-A860-078875269E87}"/>
              </a:ext>
            </a:extLst>
          </p:cNvPr>
          <p:cNvCxnSpPr>
            <a:cxnSpLocks/>
          </p:cNvCxnSpPr>
          <p:nvPr/>
        </p:nvCxnSpPr>
        <p:spPr>
          <a:xfrm>
            <a:off x="6217288" y="1986059"/>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65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1"/>
        <p:cNvGrpSpPr/>
        <p:nvPr/>
      </p:nvGrpSpPr>
      <p:grpSpPr>
        <a:xfrm>
          <a:off x="0" y="0"/>
          <a:ext cx="0" cy="0"/>
          <a:chOff x="0" y="0"/>
          <a:chExt cx="0" cy="0"/>
        </a:xfrm>
      </p:grpSpPr>
      <p:pic>
        <p:nvPicPr>
          <p:cNvPr id="3074" name="Picture 2" descr="JavaScript - El lenguaje de la web - Conecta Software">
            <a:extLst>
              <a:ext uri="{FF2B5EF4-FFF2-40B4-BE49-F238E27FC236}">
                <a16:creationId xmlns:a16="http://schemas.microsoft.com/office/drawing/2014/main" id="{56FE0C74-2F38-9BD5-EAD8-6F4DF90EB95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7154" t="1741" r="8478" b="4721"/>
          <a:stretch/>
        </p:blipFill>
        <p:spPr bwMode="auto">
          <a:xfrm>
            <a:off x="3273888" y="1812410"/>
            <a:ext cx="2620674" cy="2905533"/>
          </a:xfrm>
          <a:prstGeom prst="rect">
            <a:avLst/>
          </a:prstGeom>
          <a:noFill/>
          <a:extLst>
            <a:ext uri="{909E8E84-426E-40DD-AFC4-6F175D3DCCD1}">
              <a14:hiddenFill xmlns:a14="http://schemas.microsoft.com/office/drawing/2010/main">
                <a:solidFill>
                  <a:srgbClr val="FFFFFF"/>
                </a:solidFill>
              </a14:hiddenFill>
            </a:ext>
          </a:extLst>
        </p:spPr>
      </p:pic>
      <p:sp>
        <p:nvSpPr>
          <p:cNvPr id="6222" name="Google Shape;6222;p7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Introducción a JavaScript</a:t>
            </a:r>
            <a:endParaRPr dirty="0"/>
          </a:p>
        </p:txBody>
      </p:sp>
      <p:sp>
        <p:nvSpPr>
          <p:cNvPr id="6223" name="Google Shape;6223;p77"/>
          <p:cNvSpPr/>
          <p:nvPr/>
        </p:nvSpPr>
        <p:spPr>
          <a:xfrm rot="5399774">
            <a:off x="5558540" y="1271033"/>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7"/>
          <p:cNvSpPr/>
          <p:nvPr/>
        </p:nvSpPr>
        <p:spPr>
          <a:xfrm rot="5399774">
            <a:off x="5675340"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rot="5399774">
            <a:off x="3386026" y="1436850"/>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rot="5399774">
            <a:off x="3091013"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txBox="1"/>
          <p:nvPr/>
        </p:nvSpPr>
        <p:spPr>
          <a:xfrm>
            <a:off x="3467532" y="1545074"/>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01</a:t>
            </a:r>
            <a:endParaRPr dirty="0">
              <a:latin typeface="PT Sans"/>
              <a:ea typeface="PT Sans"/>
              <a:cs typeface="PT Sans"/>
              <a:sym typeface="PT Sans"/>
            </a:endParaRPr>
          </a:p>
        </p:txBody>
      </p:sp>
      <p:sp>
        <p:nvSpPr>
          <p:cNvPr id="6281" name="Google Shape;6281;p77"/>
          <p:cNvSpPr txBox="1"/>
          <p:nvPr/>
        </p:nvSpPr>
        <p:spPr>
          <a:xfrm>
            <a:off x="5510652" y="1343717"/>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03</a:t>
            </a:r>
            <a:endParaRPr dirty="0">
              <a:latin typeface="PT Sans"/>
              <a:ea typeface="PT Sans"/>
              <a:cs typeface="PT Sans"/>
              <a:sym typeface="PT Sans"/>
            </a:endParaRPr>
          </a:p>
        </p:txBody>
      </p:sp>
      <p:sp>
        <p:nvSpPr>
          <p:cNvPr id="6282" name="Google Shape;6282;p77"/>
          <p:cNvSpPr txBox="1"/>
          <p:nvPr/>
        </p:nvSpPr>
        <p:spPr>
          <a:xfrm>
            <a:off x="3115099"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02</a:t>
            </a:r>
            <a:endParaRPr dirty="0">
              <a:latin typeface="PT Sans"/>
              <a:ea typeface="PT Sans"/>
              <a:cs typeface="PT Sans"/>
              <a:sym typeface="PT Sans"/>
            </a:endParaRPr>
          </a:p>
        </p:txBody>
      </p:sp>
      <p:sp>
        <p:nvSpPr>
          <p:cNvPr id="6283" name="Google Shape;6283;p77"/>
          <p:cNvSpPr txBox="1"/>
          <p:nvPr/>
        </p:nvSpPr>
        <p:spPr>
          <a:xfrm>
            <a:off x="5710363"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T Sans"/>
                <a:ea typeface="PT Sans"/>
                <a:cs typeface="PT Sans"/>
                <a:sym typeface="PT Sans"/>
              </a:rPr>
              <a:t>04</a:t>
            </a:r>
            <a:endParaRPr>
              <a:latin typeface="PT Sans"/>
              <a:ea typeface="PT Sans"/>
              <a:cs typeface="PT Sans"/>
              <a:sym typeface="PT Sans"/>
            </a:endParaRPr>
          </a:p>
        </p:txBody>
      </p:sp>
      <p:sp>
        <p:nvSpPr>
          <p:cNvPr id="6284" name="Google Shape;6284;p77"/>
          <p:cNvSpPr txBox="1">
            <a:spLocks noGrp="1"/>
          </p:cNvSpPr>
          <p:nvPr>
            <p:ph type="title" idx="4294967295"/>
          </p:nvPr>
        </p:nvSpPr>
        <p:spPr>
          <a:xfrm>
            <a:off x="1215275" y="1400724"/>
            <a:ext cx="2131865"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Descripción</a:t>
            </a:r>
            <a:endParaRPr sz="2400" dirty="0"/>
          </a:p>
        </p:txBody>
      </p:sp>
      <p:sp>
        <p:nvSpPr>
          <p:cNvPr id="6285" name="Google Shape;6285;p77"/>
          <p:cNvSpPr txBox="1">
            <a:spLocks noGrp="1"/>
          </p:cNvSpPr>
          <p:nvPr>
            <p:ph type="subTitle" idx="4294967295"/>
          </p:nvPr>
        </p:nvSpPr>
        <p:spPr>
          <a:xfrm>
            <a:off x="140926" y="1969167"/>
            <a:ext cx="3847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Aspectos básicos y JavaScript aspectos relacionados con las características del lenguaje de programación las aplicaciones y el entorno en el cual se desarrolla la programación en JavaScript </a:t>
            </a:r>
            <a:endParaRPr dirty="0"/>
          </a:p>
        </p:txBody>
      </p:sp>
      <p:sp>
        <p:nvSpPr>
          <p:cNvPr id="6286" name="Google Shape;6286;p77"/>
          <p:cNvSpPr txBox="1">
            <a:spLocks noGrp="1"/>
          </p:cNvSpPr>
          <p:nvPr>
            <p:ph type="title" idx="4294967295"/>
          </p:nvPr>
        </p:nvSpPr>
        <p:spPr>
          <a:xfrm>
            <a:off x="6206579" y="1257017"/>
            <a:ext cx="1682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Objetivos</a:t>
            </a:r>
            <a:endParaRPr sz="2400" dirty="0"/>
          </a:p>
        </p:txBody>
      </p:sp>
      <p:sp>
        <p:nvSpPr>
          <p:cNvPr id="6287" name="Google Shape;6287;p77"/>
          <p:cNvSpPr txBox="1">
            <a:spLocks noGrp="1"/>
          </p:cNvSpPr>
          <p:nvPr>
            <p:ph type="subTitle" idx="4294967295"/>
          </p:nvPr>
        </p:nvSpPr>
        <p:spPr>
          <a:xfrm>
            <a:off x="5622226" y="1773742"/>
            <a:ext cx="3506862" cy="572700"/>
          </a:xfrm>
          <a:prstGeom prst="rect">
            <a:avLst/>
          </a:prstGeom>
        </p:spPr>
        <p:txBody>
          <a:bodyPr spcFirstLastPara="1" wrap="square" lIns="91425" tIns="91425" rIns="91425" bIns="91425" anchor="t" anchorCtr="0">
            <a:noAutofit/>
          </a:bodyPr>
          <a:lstStyle/>
          <a:p>
            <a:pPr marL="0" indent="0">
              <a:buNone/>
            </a:pPr>
            <a:r>
              <a:rPr lang="es-MX" dirty="0"/>
              <a:t>Entender aspectos relacionados con el entorno de la programación en JavaScript.</a:t>
            </a:r>
          </a:p>
          <a:p>
            <a:pPr marL="0" indent="0">
              <a:buNone/>
            </a:pPr>
            <a:r>
              <a:rPr lang="es-MX" dirty="0"/>
              <a:t>Aprender las principales aplicaciones de programación en JavaScript </a:t>
            </a:r>
          </a:p>
          <a:p>
            <a:pPr marL="0" indent="0">
              <a:buNone/>
            </a:pPr>
            <a:r>
              <a:rPr lang="es-MX" dirty="0"/>
              <a:t>Aprender las principales características del lenguaje de JavaScript</a:t>
            </a:r>
            <a:endParaRPr dirty="0"/>
          </a:p>
        </p:txBody>
      </p:sp>
      <p:sp>
        <p:nvSpPr>
          <p:cNvPr id="6288" name="Google Shape;6288;p77"/>
          <p:cNvSpPr txBox="1">
            <a:spLocks noGrp="1"/>
          </p:cNvSpPr>
          <p:nvPr>
            <p:ph type="title" idx="4294967295"/>
          </p:nvPr>
        </p:nvSpPr>
        <p:spPr>
          <a:xfrm>
            <a:off x="6328150" y="3213230"/>
            <a:ext cx="2175609"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Justificación</a:t>
            </a:r>
            <a:endParaRPr sz="2400" dirty="0"/>
          </a:p>
        </p:txBody>
      </p:sp>
      <p:sp>
        <p:nvSpPr>
          <p:cNvPr id="6289" name="Google Shape;6289;p77"/>
          <p:cNvSpPr txBox="1">
            <a:spLocks noGrp="1"/>
          </p:cNvSpPr>
          <p:nvPr>
            <p:ph type="subTitle" idx="4294967295"/>
          </p:nvPr>
        </p:nvSpPr>
        <p:spPr>
          <a:xfrm>
            <a:off x="5602325" y="3863032"/>
            <a:ext cx="321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err="1"/>
              <a:t>Javascript</a:t>
            </a:r>
            <a:r>
              <a:rPr lang="es-MX" dirty="0"/>
              <a:t> es un lenguaje de programación altamente utilizado y muy potente, así como una de las principales herramientas en el contexto del </a:t>
            </a:r>
            <a:r>
              <a:rPr lang="es-MX" dirty="0" err="1"/>
              <a:t>iot</a:t>
            </a:r>
            <a:r>
              <a:rPr lang="es-MX" dirty="0"/>
              <a:t> </a:t>
            </a:r>
            <a:endParaRPr dirty="0"/>
          </a:p>
        </p:txBody>
      </p:sp>
      <p:sp>
        <p:nvSpPr>
          <p:cNvPr id="6290" name="Google Shape;6290;p77"/>
          <p:cNvSpPr/>
          <p:nvPr/>
        </p:nvSpPr>
        <p:spPr>
          <a:xfrm>
            <a:off x="1756165" y="1397799"/>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1" name="Google Shape;6291;p77"/>
          <p:cNvSpPr/>
          <p:nvPr/>
        </p:nvSpPr>
        <p:spPr>
          <a:xfrm>
            <a:off x="1403732" y="3246900"/>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2" name="Google Shape;6292;p77"/>
          <p:cNvSpPr/>
          <p:nvPr/>
        </p:nvSpPr>
        <p:spPr>
          <a:xfrm flipH="1">
            <a:off x="5544302" y="1217867"/>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3" name="Google Shape;6293;p77"/>
          <p:cNvSpPr/>
          <p:nvPr/>
        </p:nvSpPr>
        <p:spPr>
          <a:xfrm flipH="1">
            <a:off x="5711550" y="3219838"/>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4" name="Google Shape;6294;p77"/>
          <p:cNvSpPr txBox="1">
            <a:spLocks noGrp="1"/>
          </p:cNvSpPr>
          <p:nvPr>
            <p:ph type="title" idx="4294967295"/>
          </p:nvPr>
        </p:nvSpPr>
        <p:spPr>
          <a:xfrm>
            <a:off x="720000" y="3284634"/>
            <a:ext cx="2276207"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Aplicaciones</a:t>
            </a:r>
            <a:endParaRPr sz="2400" dirty="0"/>
          </a:p>
        </p:txBody>
      </p:sp>
      <p:sp>
        <p:nvSpPr>
          <p:cNvPr id="6295" name="Google Shape;6295;p77"/>
          <p:cNvSpPr txBox="1">
            <a:spLocks noGrp="1"/>
          </p:cNvSpPr>
          <p:nvPr>
            <p:ph type="subTitle" idx="4294967295"/>
          </p:nvPr>
        </p:nvSpPr>
        <p:spPr>
          <a:xfrm>
            <a:off x="550738" y="3864364"/>
            <a:ext cx="2445469"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Este curso te llevará paso a paso en los paradigmas de programación de JavaScript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77CA745-30B8-612D-D0A0-A23194E63231}"/>
              </a:ext>
            </a:extLst>
          </p:cNvPr>
          <p:cNvSpPr>
            <a:spLocks noGrp="1"/>
          </p:cNvSpPr>
          <p:nvPr>
            <p:ph type="subTitle" idx="1"/>
          </p:nvPr>
        </p:nvSpPr>
        <p:spPr>
          <a:xfrm>
            <a:off x="586499" y="750242"/>
            <a:ext cx="3922800" cy="1098436"/>
          </a:xfrm>
        </p:spPr>
        <p:txBody>
          <a:bodyPr/>
          <a:lstStyle/>
          <a:p>
            <a:pPr marL="139700" indent="0">
              <a:buNone/>
            </a:pPr>
            <a:r>
              <a:rPr lang="es-ES" dirty="0"/>
              <a:t>Archivo generado automáticamente mediante la ejecución de un script de NPM.</a:t>
            </a:r>
          </a:p>
          <a:p>
            <a:pPr marL="139700" indent="0">
              <a:buNone/>
            </a:pPr>
            <a:endParaRPr lang="es-ES" dirty="0"/>
          </a:p>
          <a:p>
            <a:pPr marL="139700" indent="0">
              <a:buNone/>
            </a:pPr>
            <a:r>
              <a:rPr lang="es-ES" sz="2000" b="1" dirty="0" err="1"/>
              <a:t>npm</a:t>
            </a:r>
            <a:r>
              <a:rPr lang="es-ES" sz="2000" b="1" dirty="0"/>
              <a:t> </a:t>
            </a:r>
            <a:r>
              <a:rPr lang="es-ES" sz="2000" b="1" dirty="0" err="1"/>
              <a:t>init</a:t>
            </a:r>
            <a:endParaRPr lang="es-ES" sz="2000" b="1" dirty="0"/>
          </a:p>
          <a:p>
            <a:pPr marL="139700" indent="0">
              <a:buNone/>
            </a:pPr>
            <a:endParaRPr lang="es-MX" dirty="0"/>
          </a:p>
        </p:txBody>
      </p:sp>
      <p:sp>
        <p:nvSpPr>
          <p:cNvPr id="3" name="Subtítulo 2">
            <a:extLst>
              <a:ext uri="{FF2B5EF4-FFF2-40B4-BE49-F238E27FC236}">
                <a16:creationId xmlns:a16="http://schemas.microsoft.com/office/drawing/2014/main" id="{74FDB89B-6FF6-88B2-C13F-31BC94338543}"/>
              </a:ext>
            </a:extLst>
          </p:cNvPr>
          <p:cNvSpPr>
            <a:spLocks noGrp="1"/>
          </p:cNvSpPr>
          <p:nvPr>
            <p:ph type="subTitle" idx="2"/>
          </p:nvPr>
        </p:nvSpPr>
        <p:spPr>
          <a:xfrm>
            <a:off x="4896925" y="1454219"/>
            <a:ext cx="3921300" cy="723516"/>
          </a:xfrm>
        </p:spPr>
        <p:txBody>
          <a:bodyPr/>
          <a:lstStyle/>
          <a:p>
            <a:pPr marL="139700" indent="0">
              <a:buNone/>
            </a:pPr>
            <a:r>
              <a:rPr lang="es-ES" dirty="0"/>
              <a:t>Crea archivos </a:t>
            </a:r>
            <a:r>
              <a:rPr lang="es-ES" dirty="0" err="1"/>
              <a:t>json</a:t>
            </a:r>
            <a:r>
              <a:rPr lang="es-ES" dirty="0"/>
              <a:t> </a:t>
            </a:r>
          </a:p>
          <a:p>
            <a:pPr marL="139700" indent="0">
              <a:buNone/>
            </a:pPr>
            <a:r>
              <a:rPr lang="es-ES" dirty="0"/>
              <a:t>Cubre los ítems comunes y trata de adivinar algunos valores por defecto</a:t>
            </a:r>
          </a:p>
          <a:p>
            <a:pPr marL="139700" indent="0">
              <a:buNone/>
            </a:pPr>
            <a:endParaRPr lang="es-MX" dirty="0"/>
          </a:p>
        </p:txBody>
      </p:sp>
      <p:sp>
        <p:nvSpPr>
          <p:cNvPr id="9" name="Título 1">
            <a:extLst>
              <a:ext uri="{FF2B5EF4-FFF2-40B4-BE49-F238E27FC236}">
                <a16:creationId xmlns:a16="http://schemas.microsoft.com/office/drawing/2014/main" id="{CDBFE4FB-3EAA-B0F4-E033-B993CCE9D9A6}"/>
              </a:ext>
            </a:extLst>
          </p:cNvPr>
          <p:cNvSpPr>
            <a:spLocks noGrp="1"/>
          </p:cNvSpPr>
          <p:nvPr>
            <p:ph type="title"/>
          </p:nvPr>
        </p:nvSpPr>
        <p:spPr>
          <a:xfrm>
            <a:off x="263477" y="2758851"/>
            <a:ext cx="2336400" cy="333300"/>
          </a:xfrm>
        </p:spPr>
        <p:txBody>
          <a:body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Version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0" name="Subtítulo 3">
            <a:extLst>
              <a:ext uri="{FF2B5EF4-FFF2-40B4-BE49-F238E27FC236}">
                <a16:creationId xmlns:a16="http://schemas.microsoft.com/office/drawing/2014/main" id="{3804E754-0FAE-D10F-73F1-77D62FD59A92}"/>
              </a:ext>
            </a:extLst>
          </p:cNvPr>
          <p:cNvSpPr txBox="1">
            <a:spLocks/>
          </p:cNvSpPr>
          <p:nvPr/>
        </p:nvSpPr>
        <p:spPr>
          <a:xfrm>
            <a:off x="263477" y="3019551"/>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39700" indent="0" algn="ctr">
              <a:buNone/>
            </a:pPr>
            <a:r>
              <a:rPr lang="es-ES" dirty="0">
                <a:solidFill>
                  <a:schemeClr val="bg2">
                    <a:lumMod val="50000"/>
                  </a:schemeClr>
                </a:solidFill>
                <a:latin typeface="PT Sans" panose="020B0503020203020204" pitchFamily="34" charset="0"/>
              </a:rPr>
              <a:t>Corresponde a la versión de tu proyecto.</a:t>
            </a:r>
            <a:endParaRPr lang="es-MX" dirty="0">
              <a:solidFill>
                <a:schemeClr val="bg2">
                  <a:lumMod val="50000"/>
                </a:schemeClr>
              </a:solidFill>
              <a:latin typeface="PT Sans" panose="020B0503020203020204" pitchFamily="34" charset="0"/>
            </a:endParaRPr>
          </a:p>
        </p:txBody>
      </p:sp>
      <p:sp>
        <p:nvSpPr>
          <p:cNvPr id="11" name="Título 4">
            <a:extLst>
              <a:ext uri="{FF2B5EF4-FFF2-40B4-BE49-F238E27FC236}">
                <a16:creationId xmlns:a16="http://schemas.microsoft.com/office/drawing/2014/main" id="{25DC6B38-4083-285E-9BFE-4D82D61605C6}"/>
              </a:ext>
            </a:extLst>
          </p:cNvPr>
          <p:cNvSpPr txBox="1">
            <a:spLocks/>
          </p:cNvSpPr>
          <p:nvPr/>
        </p:nvSpPr>
        <p:spPr>
          <a:xfrm>
            <a:off x="3102312" y="263246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Description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2" name="Subtítulo 6">
            <a:extLst>
              <a:ext uri="{FF2B5EF4-FFF2-40B4-BE49-F238E27FC236}">
                <a16:creationId xmlns:a16="http://schemas.microsoft.com/office/drawing/2014/main" id="{08D7FD47-A573-ACB0-595D-209BFE5D0C68}"/>
              </a:ext>
            </a:extLst>
          </p:cNvPr>
          <p:cNvSpPr txBox="1">
            <a:spLocks/>
          </p:cNvSpPr>
          <p:nvPr/>
        </p:nvSpPr>
        <p:spPr>
          <a:xfrm>
            <a:off x="3102312" y="296576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Una breve descripción de tu proyecto. Particularmente importante si lo que estás creando es un paquete que publicarás vía </a:t>
            </a:r>
            <a:r>
              <a:rPr lang="es-ES" dirty="0" err="1">
                <a:solidFill>
                  <a:schemeClr val="bg2">
                    <a:lumMod val="50000"/>
                  </a:schemeClr>
                </a:solidFill>
                <a:latin typeface="PT Sans" panose="020B0503020203020204" pitchFamily="34" charset="0"/>
              </a:rPr>
              <a:t>npm</a:t>
            </a:r>
            <a:r>
              <a:rPr lang="es-ES" dirty="0">
                <a:solidFill>
                  <a:schemeClr val="bg2">
                    <a:lumMod val="50000"/>
                  </a:schemeClr>
                </a:solidFill>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cxnSp>
        <p:nvCxnSpPr>
          <p:cNvPr id="14" name="Conector recto de flecha 13">
            <a:extLst>
              <a:ext uri="{FF2B5EF4-FFF2-40B4-BE49-F238E27FC236}">
                <a16:creationId xmlns:a16="http://schemas.microsoft.com/office/drawing/2014/main" id="{719A65DA-DAE4-FA79-2E17-FE7DB3C133BC}"/>
              </a:ext>
            </a:extLst>
          </p:cNvPr>
          <p:cNvCxnSpPr>
            <a:cxnSpLocks/>
          </p:cNvCxnSpPr>
          <p:nvPr/>
        </p:nvCxnSpPr>
        <p:spPr>
          <a:xfrm>
            <a:off x="1818861" y="1709531"/>
            <a:ext cx="321033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4">
            <a:extLst>
              <a:ext uri="{FF2B5EF4-FFF2-40B4-BE49-F238E27FC236}">
                <a16:creationId xmlns:a16="http://schemas.microsoft.com/office/drawing/2014/main" id="{8C7BEB0B-250D-BF31-32A5-308CDAA29B3B}"/>
              </a:ext>
            </a:extLst>
          </p:cNvPr>
          <p:cNvSpPr txBox="1">
            <a:spLocks/>
          </p:cNvSpPr>
          <p:nvPr/>
        </p:nvSpPr>
        <p:spPr>
          <a:xfrm>
            <a:off x="5941147" y="259220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Entry</a:t>
            </a:r>
            <a:r>
              <a:rPr lang="es-ES" sz="2400" dirty="0">
                <a:solidFill>
                  <a:schemeClr val="bg2">
                    <a:lumMod val="50000"/>
                  </a:schemeClr>
                </a:solidFill>
                <a:latin typeface="Poppins SemiBold" panose="00000700000000000000" pitchFamily="2" charset="0"/>
                <a:cs typeface="Poppins SemiBold" panose="00000700000000000000" pitchFamily="2" charset="0"/>
              </a:rPr>
              <a:t> </a:t>
            </a:r>
            <a:r>
              <a:rPr lang="es-ES" sz="2400" dirty="0" err="1">
                <a:solidFill>
                  <a:schemeClr val="bg2">
                    <a:lumMod val="50000"/>
                  </a:schemeClr>
                </a:solidFill>
                <a:latin typeface="Poppins SemiBold" panose="00000700000000000000" pitchFamily="2" charset="0"/>
                <a:cs typeface="Poppins SemiBold" panose="00000700000000000000" pitchFamily="2" charset="0"/>
              </a:rPr>
              <a:t>point</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8" name="Subtítulo 6">
            <a:extLst>
              <a:ext uri="{FF2B5EF4-FFF2-40B4-BE49-F238E27FC236}">
                <a16:creationId xmlns:a16="http://schemas.microsoft.com/office/drawing/2014/main" id="{82E00D3B-60F5-7C52-328E-6F3B979A34FC}"/>
              </a:ext>
            </a:extLst>
          </p:cNvPr>
          <p:cNvSpPr txBox="1">
            <a:spLocks/>
          </p:cNvSpPr>
          <p:nvPr/>
        </p:nvSpPr>
        <p:spPr>
          <a:xfrm>
            <a:off x="5941147" y="292550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cuál será el punto de "entrada" del proyecto. Esto es, que archivo se ejecutará cuando se importe el proyecto dentro de otro.</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81481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196D9130-2760-2950-27B8-6F5E8997DF74}"/>
              </a:ext>
            </a:extLst>
          </p:cNvPr>
          <p:cNvSpPr>
            <a:spLocks noGrp="1"/>
          </p:cNvSpPr>
          <p:nvPr>
            <p:ph type="title"/>
          </p:nvPr>
        </p:nvSpPr>
        <p:spPr>
          <a:xfrm>
            <a:off x="511954" y="611998"/>
            <a:ext cx="2569175" cy="333300"/>
          </a:xfrm>
        </p:spPr>
        <p:txBody>
          <a:bodyPr/>
          <a:lstStyle/>
          <a:p>
            <a:r>
              <a:rPr lang="es-ES" dirty="0">
                <a:solidFill>
                  <a:schemeClr val="bg2">
                    <a:lumMod val="50000"/>
                  </a:schemeClr>
                </a:solidFill>
                <a:latin typeface="Poppins SemiBold" panose="00000700000000000000" pitchFamily="2" charset="0"/>
                <a:cs typeface="Poppins SemiBold" panose="00000700000000000000" pitchFamily="2" charset="0"/>
              </a:rPr>
              <a:t>T</a:t>
            </a:r>
            <a:r>
              <a:rPr lang="es-ES" sz="2400" dirty="0">
                <a:solidFill>
                  <a:schemeClr val="bg2">
                    <a:lumMod val="50000"/>
                  </a:schemeClr>
                </a:solidFill>
                <a:latin typeface="Poppins SemiBold" panose="00000700000000000000" pitchFamily="2" charset="0"/>
                <a:cs typeface="Poppins SemiBold" panose="00000700000000000000" pitchFamily="2" charset="0"/>
              </a:rPr>
              <a:t>est </a:t>
            </a:r>
            <a:r>
              <a:rPr lang="es-ES" sz="2400" dirty="0" err="1">
                <a:solidFill>
                  <a:schemeClr val="bg2">
                    <a:lumMod val="50000"/>
                  </a:schemeClr>
                </a:solidFill>
                <a:latin typeface="Poppins SemiBold" panose="00000700000000000000" pitchFamily="2" charset="0"/>
                <a:cs typeface="Poppins SemiBold" panose="00000700000000000000" pitchFamily="2" charset="0"/>
              </a:rPr>
              <a:t>command</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4" name="Subtítulo 3">
            <a:extLst>
              <a:ext uri="{FF2B5EF4-FFF2-40B4-BE49-F238E27FC236}">
                <a16:creationId xmlns:a16="http://schemas.microsoft.com/office/drawing/2014/main" id="{4826DC77-8A75-1BF7-04A3-0E1D7E081599}"/>
              </a:ext>
            </a:extLst>
          </p:cNvPr>
          <p:cNvSpPr txBox="1">
            <a:spLocks/>
          </p:cNvSpPr>
          <p:nvPr/>
        </p:nvSpPr>
        <p:spPr>
          <a:xfrm>
            <a:off x="511955" y="872698"/>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52400" indent="0">
              <a:buNone/>
            </a:pPr>
            <a:r>
              <a:rPr lang="es-ES" dirty="0"/>
              <a:t>Aquí se puede definir el comando que se quiera ejecutar para realizar las pruebas del proyecto, este comando se ejecutará cuando se escriba </a:t>
            </a:r>
            <a:r>
              <a:rPr lang="es-ES" dirty="0" err="1"/>
              <a:t>npm</a:t>
            </a:r>
            <a:r>
              <a:rPr lang="es-ES" dirty="0"/>
              <a:t> run test en el terminal</a:t>
            </a:r>
            <a:endParaRPr lang="es-MX" dirty="0"/>
          </a:p>
        </p:txBody>
      </p:sp>
      <p:sp>
        <p:nvSpPr>
          <p:cNvPr id="25" name="Título 4">
            <a:extLst>
              <a:ext uri="{FF2B5EF4-FFF2-40B4-BE49-F238E27FC236}">
                <a16:creationId xmlns:a16="http://schemas.microsoft.com/office/drawing/2014/main" id="{F4DD2CF2-401F-3602-FD9F-7D61A7E8F1BB}"/>
              </a:ext>
            </a:extLst>
          </p:cNvPr>
          <p:cNvSpPr txBox="1">
            <a:spLocks/>
          </p:cNvSpPr>
          <p:nvPr/>
        </p:nvSpPr>
        <p:spPr>
          <a:xfrm>
            <a:off x="3350790" y="485613"/>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bg2">
                    <a:lumMod val="50000"/>
                  </a:schemeClr>
                </a:solidFill>
                <a:latin typeface="Poppins SemiBold" panose="00000700000000000000" pitchFamily="2" charset="0"/>
                <a:cs typeface="Poppins SemiBold" panose="00000700000000000000" pitchFamily="2" charset="0"/>
              </a:rPr>
              <a:t>Git </a:t>
            </a:r>
            <a:r>
              <a:rPr lang="es-ES" sz="2400" dirty="0" err="1">
                <a:solidFill>
                  <a:schemeClr val="bg2">
                    <a:lumMod val="50000"/>
                  </a:schemeClr>
                </a:solidFill>
                <a:latin typeface="Poppins SemiBold" panose="00000700000000000000" pitchFamily="2" charset="0"/>
                <a:cs typeface="Poppins SemiBold" panose="00000700000000000000" pitchFamily="2" charset="0"/>
              </a:rPr>
              <a:t>repository</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6" name="Subtítulo 6">
            <a:extLst>
              <a:ext uri="{FF2B5EF4-FFF2-40B4-BE49-F238E27FC236}">
                <a16:creationId xmlns:a16="http://schemas.microsoft.com/office/drawing/2014/main" id="{09AC26D7-C0BC-AC2A-8D7D-655C02D0F9B4}"/>
              </a:ext>
            </a:extLst>
          </p:cNvPr>
          <p:cNvSpPr txBox="1">
            <a:spLocks/>
          </p:cNvSpPr>
          <p:nvPr/>
        </p:nvSpPr>
        <p:spPr>
          <a:xfrm>
            <a:off x="3350790" y="818913"/>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la </a:t>
            </a:r>
            <a:r>
              <a:rPr lang="es-ES" dirty="0" err="1">
                <a:solidFill>
                  <a:schemeClr val="bg2">
                    <a:lumMod val="50000"/>
                  </a:schemeClr>
                </a:solidFill>
                <a:latin typeface="PT Sans" panose="020B0503020203020204" pitchFamily="34" charset="0"/>
              </a:rPr>
              <a:t>url</a:t>
            </a:r>
            <a:r>
              <a:rPr lang="es-ES" dirty="0">
                <a:solidFill>
                  <a:schemeClr val="bg2">
                    <a:lumMod val="50000"/>
                  </a:schemeClr>
                </a:solidFill>
                <a:latin typeface="PT Sans" panose="020B0503020203020204" pitchFamily="34" charset="0"/>
              </a:rPr>
              <a:t> del repositorio </a:t>
            </a:r>
            <a:r>
              <a:rPr lang="es-ES" dirty="0" err="1">
                <a:solidFill>
                  <a:schemeClr val="bg2">
                    <a:lumMod val="50000"/>
                  </a:schemeClr>
                </a:solidFill>
                <a:latin typeface="PT Sans" panose="020B0503020203020204" pitchFamily="34" charset="0"/>
              </a:rPr>
              <a:t>git</a:t>
            </a:r>
            <a:r>
              <a:rPr lang="es-ES" dirty="0">
                <a:solidFill>
                  <a:schemeClr val="bg2">
                    <a:lumMod val="50000"/>
                  </a:schemeClr>
                </a:solidFill>
                <a:latin typeface="PT Sans" panose="020B0503020203020204" pitchFamily="34" charset="0"/>
              </a:rPr>
              <a:t> en donde este proyecto está alojado, se utiliza para informar a los usuarios del paquete, el repositorio en donde encontrar el código fuente del proyecto.</a:t>
            </a:r>
            <a:endParaRPr lang="es-MX" dirty="0">
              <a:solidFill>
                <a:schemeClr val="bg2">
                  <a:lumMod val="50000"/>
                </a:schemeClr>
              </a:solidFill>
              <a:latin typeface="PT Sans" panose="020B0503020203020204" pitchFamily="34" charset="0"/>
            </a:endParaRPr>
          </a:p>
        </p:txBody>
      </p:sp>
      <p:sp>
        <p:nvSpPr>
          <p:cNvPr id="27" name="Título 4">
            <a:extLst>
              <a:ext uri="{FF2B5EF4-FFF2-40B4-BE49-F238E27FC236}">
                <a16:creationId xmlns:a16="http://schemas.microsoft.com/office/drawing/2014/main" id="{168038B1-7231-96AD-2EF6-BB3CFF9857DA}"/>
              </a:ext>
            </a:extLst>
          </p:cNvPr>
          <p:cNvSpPr txBox="1">
            <a:spLocks/>
          </p:cNvSpPr>
          <p:nvPr/>
        </p:nvSpPr>
        <p:spPr>
          <a:xfrm>
            <a:off x="6189625" y="445348"/>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Author</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8" name="Subtítulo 6">
            <a:extLst>
              <a:ext uri="{FF2B5EF4-FFF2-40B4-BE49-F238E27FC236}">
                <a16:creationId xmlns:a16="http://schemas.microsoft.com/office/drawing/2014/main" id="{0724A1BD-BF3B-BCFF-5E96-51F6C3EAE95B}"/>
              </a:ext>
            </a:extLst>
          </p:cNvPr>
          <p:cNvSpPr txBox="1">
            <a:spLocks/>
          </p:cNvSpPr>
          <p:nvPr/>
        </p:nvSpPr>
        <p:spPr>
          <a:xfrm>
            <a:off x="6189625" y="778648"/>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El nombre e email de quien creó este proyecto.</a:t>
            </a:r>
            <a:endParaRPr lang="es-MX" dirty="0">
              <a:solidFill>
                <a:schemeClr val="bg2">
                  <a:lumMod val="50000"/>
                </a:schemeClr>
              </a:solidFill>
              <a:latin typeface="PT Sans" panose="020B0503020203020204" pitchFamily="34" charset="0"/>
            </a:endParaRPr>
          </a:p>
        </p:txBody>
      </p:sp>
      <p:sp>
        <p:nvSpPr>
          <p:cNvPr id="32" name="Título 4">
            <a:extLst>
              <a:ext uri="{FF2B5EF4-FFF2-40B4-BE49-F238E27FC236}">
                <a16:creationId xmlns:a16="http://schemas.microsoft.com/office/drawing/2014/main" id="{0689F702-841F-C214-A158-7BB0CE971F05}"/>
              </a:ext>
            </a:extLst>
          </p:cNvPr>
          <p:cNvSpPr txBox="1">
            <a:spLocks/>
          </p:cNvSpPr>
          <p:nvPr/>
        </p:nvSpPr>
        <p:spPr>
          <a:xfrm>
            <a:off x="1793659" y="271711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License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3" name="Subtítulo 6">
            <a:extLst>
              <a:ext uri="{FF2B5EF4-FFF2-40B4-BE49-F238E27FC236}">
                <a16:creationId xmlns:a16="http://schemas.microsoft.com/office/drawing/2014/main" id="{B10AE3A5-28E0-9573-2286-95A88361605A}"/>
              </a:ext>
            </a:extLst>
          </p:cNvPr>
          <p:cNvSpPr txBox="1">
            <a:spLocks/>
          </p:cNvSpPr>
          <p:nvPr/>
        </p:nvSpPr>
        <p:spPr>
          <a:xfrm>
            <a:off x="1793659" y="305041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Identifica el tipo de licencia de uso del proyecto. Permite a las personas saber que y que no está permitido al usar el código. </a:t>
            </a:r>
          </a:p>
        </p:txBody>
      </p:sp>
      <p:sp>
        <p:nvSpPr>
          <p:cNvPr id="34" name="Título 4">
            <a:extLst>
              <a:ext uri="{FF2B5EF4-FFF2-40B4-BE49-F238E27FC236}">
                <a16:creationId xmlns:a16="http://schemas.microsoft.com/office/drawing/2014/main" id="{7F751A5B-C913-6D89-EDA6-F71B61054612}"/>
              </a:ext>
            </a:extLst>
          </p:cNvPr>
          <p:cNvSpPr txBox="1">
            <a:spLocks/>
          </p:cNvSpPr>
          <p:nvPr/>
        </p:nvSpPr>
        <p:spPr>
          <a:xfrm>
            <a:off x="4632494" y="267685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Private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5" name="Subtítulo 6">
            <a:extLst>
              <a:ext uri="{FF2B5EF4-FFF2-40B4-BE49-F238E27FC236}">
                <a16:creationId xmlns:a16="http://schemas.microsoft.com/office/drawing/2014/main" id="{02B2BFA7-95F9-0FAC-5555-1ABAC82B8A3A}"/>
              </a:ext>
            </a:extLst>
          </p:cNvPr>
          <p:cNvSpPr txBox="1">
            <a:spLocks/>
          </p:cNvSpPr>
          <p:nvPr/>
        </p:nvSpPr>
        <p:spPr>
          <a:xfrm>
            <a:off x="4632494" y="301015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Es un valor </a:t>
            </a:r>
            <a:r>
              <a:rPr lang="es-ES" dirty="0" err="1">
                <a:solidFill>
                  <a:schemeClr val="bg2">
                    <a:lumMod val="50000"/>
                  </a:schemeClr>
                </a:solidFill>
                <a:latin typeface="PT Sans" panose="020B0503020203020204" pitchFamily="34" charset="0"/>
              </a:rPr>
              <a:t>boolean</a:t>
            </a:r>
            <a:r>
              <a:rPr lang="es-ES" dirty="0">
                <a:solidFill>
                  <a:schemeClr val="bg2">
                    <a:lumMod val="50000"/>
                  </a:schemeClr>
                </a:solidFill>
                <a:latin typeface="PT Sans" panose="020B0503020203020204" pitchFamily="34" charset="0"/>
              </a:rPr>
              <a:t> que permite evitar que el paquete se publique en el repositorio. Si lo que se esta creando es un proyecto personal este valor será true.</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148934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586A-3F77-F63A-1E16-F0EB251A0E8A}"/>
              </a:ext>
            </a:extLst>
          </p:cNvPr>
          <p:cNvSpPr>
            <a:spLocks noGrp="1"/>
          </p:cNvSpPr>
          <p:nvPr>
            <p:ph type="title"/>
          </p:nvPr>
        </p:nvSpPr>
        <p:spPr/>
        <p:txBody>
          <a:bodyPr/>
          <a:lstStyle/>
          <a:p>
            <a:r>
              <a:rPr lang="es-ES" dirty="0"/>
              <a:t>El archivo </a:t>
            </a:r>
            <a:r>
              <a:rPr lang="es-ES" dirty="0" err="1"/>
              <a:t>package-lock.json</a:t>
            </a:r>
            <a:r>
              <a:rPr lang="es-ES" dirty="0"/>
              <a:t> </a:t>
            </a:r>
            <a:endParaRPr lang="es-MX" dirty="0"/>
          </a:p>
        </p:txBody>
      </p:sp>
      <p:sp>
        <p:nvSpPr>
          <p:cNvPr id="3" name="Marcador de texto 2">
            <a:extLst>
              <a:ext uri="{FF2B5EF4-FFF2-40B4-BE49-F238E27FC236}">
                <a16:creationId xmlns:a16="http://schemas.microsoft.com/office/drawing/2014/main" id="{7F8F2AE8-4B1F-1F9E-A677-AA0ADBFB2912}"/>
              </a:ext>
            </a:extLst>
          </p:cNvPr>
          <p:cNvSpPr>
            <a:spLocks noGrp="1"/>
          </p:cNvSpPr>
          <p:nvPr>
            <p:ph type="body" idx="1"/>
          </p:nvPr>
        </p:nvSpPr>
        <p:spPr/>
        <p:txBody>
          <a:bodyPr/>
          <a:lstStyle/>
          <a:p>
            <a:pPr marL="152400" indent="0">
              <a:buNone/>
            </a:pPr>
            <a:r>
              <a:rPr lang="es-ES" dirty="0"/>
              <a:t>El archivo </a:t>
            </a:r>
            <a:r>
              <a:rPr lang="es-ES" b="1" dirty="0" err="1"/>
              <a:t>package-lock.json</a:t>
            </a:r>
            <a:r>
              <a:rPr lang="es-ES" b="1" dirty="0"/>
              <a:t> </a:t>
            </a:r>
            <a:r>
              <a:rPr lang="es-ES" dirty="0"/>
              <a:t>es un archivo generado automáticamente cuando se instalan paquetes o dependencias en el proyecto. Su finalidad es mantener un historial de los paquetes instalados y optimizar la forma en que se generan las dependencias del proyecto y los contenidos de la carpeta </a:t>
            </a:r>
            <a:r>
              <a:rPr lang="es-ES" b="1" dirty="0" err="1"/>
              <a:t>node_modules</a:t>
            </a:r>
            <a:r>
              <a:rPr lang="es-ES" b="1" dirty="0"/>
              <a:t>/</a:t>
            </a:r>
            <a:r>
              <a:rPr lang="es-ES" dirty="0"/>
              <a:t>.</a:t>
            </a:r>
            <a:endParaRPr lang="es-MX" dirty="0"/>
          </a:p>
        </p:txBody>
      </p:sp>
    </p:spTree>
    <p:extLst>
      <p:ext uri="{BB962C8B-B14F-4D97-AF65-F5344CB8AC3E}">
        <p14:creationId xmlns:p14="http://schemas.microsoft.com/office/powerpoint/2010/main" val="145292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6466C-7D79-46B3-D15C-67BE367E8D1E}"/>
              </a:ext>
            </a:extLst>
          </p:cNvPr>
          <p:cNvSpPr>
            <a:spLocks noGrp="1"/>
          </p:cNvSpPr>
          <p:nvPr>
            <p:ph type="title"/>
          </p:nvPr>
        </p:nvSpPr>
        <p:spPr/>
        <p:txBody>
          <a:bodyPr/>
          <a:lstStyle/>
          <a:p>
            <a:r>
              <a:rPr lang="es-ES" dirty="0"/>
              <a:t>2.2 Instalación local</a:t>
            </a:r>
            <a:endParaRPr lang="es-MX" dirty="0"/>
          </a:p>
        </p:txBody>
      </p:sp>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1114925" y="1112200"/>
            <a:ext cx="5447240" cy="3101700"/>
          </a:xfrm>
        </p:spPr>
        <p:txBody>
          <a:bodyPr/>
          <a:lstStyle/>
          <a:p>
            <a:pPr marL="152400" indent="0">
              <a:buNone/>
            </a:pPr>
            <a:r>
              <a:rPr lang="es-ES" dirty="0"/>
              <a:t>La finalidad más popular de NPM es la de gestionar (instalar, desinstalar y actualizar) los paquetes o dependencias de un proyecto de forma cómoda, rápida y amigable para el cualquier persona, permitiendo ahorrar tiempo y esfuerzo.</a:t>
            </a:r>
          </a:p>
          <a:p>
            <a:pPr marL="152400" indent="0">
              <a:buNone/>
            </a:pPr>
            <a:endParaRPr lang="es-ES" dirty="0"/>
          </a:p>
          <a:p>
            <a:pPr marL="152400" indent="0">
              <a:buNone/>
            </a:pPr>
            <a:r>
              <a:rPr lang="es-ES" dirty="0"/>
              <a:t>Uno de los problemas de crear un proyecto, es que debían gestionarse las dependencias de forma manual (colocar las librerías en carpetas específicas), pero dependíamos del conocimiento, memoria y experiencia de la persona que colocó esas dependencias, que en el mejor de los casos, lo habrá documentado. </a:t>
            </a:r>
          </a:p>
          <a:p>
            <a:pPr marL="152400" indent="0">
              <a:buNone/>
            </a:pPr>
            <a:endParaRPr lang="es-ES" dirty="0"/>
          </a:p>
          <a:p>
            <a:pPr marL="152400" indent="0">
              <a:buNone/>
            </a:pPr>
            <a:r>
              <a:rPr lang="es-ES" dirty="0"/>
              <a:t>Las tareas de actualización de dichas librerías se volvían un proceso bastante tedioso (a veces hasta imposible) y complejo. Con NPM la idea es automatizar todo este proceso, para que sea una tarea rápida y sencilla.</a:t>
            </a:r>
            <a:endParaRPr lang="es-MX" dirty="0"/>
          </a:p>
          <a:p>
            <a:pPr marL="152400" indent="0">
              <a:buNone/>
            </a:pPr>
            <a:endParaRPr lang="es-ES" dirty="0"/>
          </a:p>
          <a:p>
            <a:pPr marL="152400" indent="0">
              <a:buNone/>
            </a:pPr>
            <a:endParaRPr lang="es-MX" dirty="0"/>
          </a:p>
        </p:txBody>
      </p:sp>
    </p:spTree>
    <p:extLst>
      <p:ext uri="{BB962C8B-B14F-4D97-AF65-F5344CB8AC3E}">
        <p14:creationId xmlns:p14="http://schemas.microsoft.com/office/powerpoint/2010/main" val="7028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944E9F6B-D966-E536-F7A6-AF170D07C98A}"/>
              </a:ext>
            </a:extLst>
          </p:cNvPr>
          <p:cNvSpPr>
            <a:spLocks noGrp="1"/>
          </p:cNvSpPr>
          <p:nvPr>
            <p:ph type="subTitle" idx="3"/>
          </p:nvPr>
        </p:nvSpPr>
        <p:spPr>
          <a:xfrm>
            <a:off x="153296" y="1327375"/>
            <a:ext cx="2590800" cy="980700"/>
          </a:xfrm>
        </p:spPr>
        <p:txBody>
          <a:bodyPr/>
          <a:lstStyle/>
          <a:p>
            <a:r>
              <a:rPr lang="es-ES" dirty="0"/>
              <a:t>Utilizaremos principalmente el comando </a:t>
            </a:r>
            <a:r>
              <a:rPr lang="es-ES" b="1" dirty="0" err="1"/>
              <a:t>install</a:t>
            </a:r>
            <a:r>
              <a:rPr lang="es-ES" dirty="0"/>
              <a:t> y </a:t>
            </a:r>
            <a:r>
              <a:rPr lang="es-ES" b="1" dirty="0" err="1"/>
              <a:t>uninstall</a:t>
            </a:r>
            <a:r>
              <a:rPr lang="es-ES" dirty="0"/>
              <a:t> de </a:t>
            </a:r>
            <a:r>
              <a:rPr lang="es-ES" dirty="0" err="1"/>
              <a:t>npm</a:t>
            </a:r>
            <a:r>
              <a:rPr lang="es-ES" dirty="0"/>
              <a:t>, además de un pequeño comando ayudante, denominado </a:t>
            </a:r>
            <a:r>
              <a:rPr lang="es-ES" b="1" dirty="0" err="1"/>
              <a:t>npx</a:t>
            </a:r>
            <a:endParaRPr lang="es-ES" b="1" dirty="0"/>
          </a:p>
          <a:p>
            <a:endParaRPr lang="es-ES" b="1" dirty="0"/>
          </a:p>
          <a:p>
            <a:endParaRPr lang="es-MX" b="1" dirty="0"/>
          </a:p>
        </p:txBody>
      </p:sp>
      <p:graphicFrame>
        <p:nvGraphicFramePr>
          <p:cNvPr id="8" name="Tabla 8">
            <a:extLst>
              <a:ext uri="{FF2B5EF4-FFF2-40B4-BE49-F238E27FC236}">
                <a16:creationId xmlns:a16="http://schemas.microsoft.com/office/drawing/2014/main" id="{267CBC15-D75E-6432-2898-9778F554A02F}"/>
              </a:ext>
            </a:extLst>
          </p:cNvPr>
          <p:cNvGraphicFramePr>
            <a:graphicFrameLocks noGrp="1"/>
          </p:cNvGraphicFramePr>
          <p:nvPr>
            <p:extLst>
              <p:ext uri="{D42A27DB-BD31-4B8C-83A1-F6EECF244321}">
                <p14:modId xmlns:p14="http://schemas.microsoft.com/office/powerpoint/2010/main" val="33443112"/>
              </p:ext>
            </p:extLst>
          </p:nvPr>
        </p:nvGraphicFramePr>
        <p:xfrm>
          <a:off x="2991521" y="849779"/>
          <a:ext cx="5442474" cy="2778760"/>
        </p:xfrm>
        <a:graphic>
          <a:graphicData uri="http://schemas.openxmlformats.org/drawingml/2006/table">
            <a:tbl>
              <a:tblPr firstRow="1" bandRow="1">
                <a:tableStyleId>{69012ECD-51FC-41F1-AA8D-1B2483CD663E}</a:tableStyleId>
              </a:tblPr>
              <a:tblGrid>
                <a:gridCol w="2075331">
                  <a:extLst>
                    <a:ext uri="{9D8B030D-6E8A-4147-A177-3AD203B41FA5}">
                      <a16:colId xmlns:a16="http://schemas.microsoft.com/office/drawing/2014/main" val="3691932056"/>
                    </a:ext>
                  </a:extLst>
                </a:gridCol>
                <a:gridCol w="1506070">
                  <a:extLst>
                    <a:ext uri="{9D8B030D-6E8A-4147-A177-3AD203B41FA5}">
                      <a16:colId xmlns:a16="http://schemas.microsoft.com/office/drawing/2014/main" val="1237893305"/>
                    </a:ext>
                  </a:extLst>
                </a:gridCol>
                <a:gridCol w="1861073">
                  <a:extLst>
                    <a:ext uri="{9D8B030D-6E8A-4147-A177-3AD203B41FA5}">
                      <a16:colId xmlns:a16="http://schemas.microsoft.com/office/drawing/2014/main" val="407928944"/>
                    </a:ext>
                  </a:extLst>
                </a:gridCol>
              </a:tblGrid>
              <a:tr h="370840">
                <a:tc>
                  <a:txBody>
                    <a:bodyPr/>
                    <a:lstStyle/>
                    <a:p>
                      <a:pPr algn="ctr"/>
                      <a:r>
                        <a:rPr lang="es-ES" dirty="0">
                          <a:solidFill>
                            <a:schemeClr val="bg2">
                              <a:lumMod val="50000"/>
                            </a:schemeClr>
                          </a:solidFill>
                        </a:rPr>
                        <a:t>Comando</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Abreviatura</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Descripción</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954384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search</a:t>
                      </a:r>
                      <a:r>
                        <a:rPr lang="es-MX" dirty="0">
                          <a:solidFill>
                            <a:schemeClr val="bg2">
                              <a:lumMod val="50000"/>
                            </a:schemeClr>
                          </a:solidFill>
                          <a:effectLst/>
                        </a:rPr>
                        <a:t>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s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Realiza una búsqueda de paquetes en NPM.</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54330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install</a:t>
                      </a:r>
                      <a:r>
                        <a:rPr lang="es-MX" dirty="0">
                          <a:solidFill>
                            <a:schemeClr val="bg2">
                              <a:lumMod val="50000"/>
                            </a:schemeClr>
                          </a:solidFill>
                          <a:effectLst/>
                        </a:rPr>
                        <a:t>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i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Instala el paquete indicado en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40710"/>
                  </a:ext>
                </a:extLst>
              </a:tr>
              <a:tr h="370840">
                <a:tc>
                  <a:txBody>
                    <a:bodyPr/>
                    <a:lstStyle/>
                    <a:p>
                      <a:r>
                        <a:rPr lang="es-MX">
                          <a:solidFill>
                            <a:schemeClr val="bg2">
                              <a:lumMod val="50000"/>
                            </a:schemeClr>
                          </a:solidFill>
                          <a:effectLst/>
                        </a:rPr>
                        <a:t>npm uninstall &lt;paquete&gt;</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r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Desinstala el paquete indicado, eliminándolo de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536372"/>
                  </a:ext>
                </a:extLst>
              </a:tr>
            </a:tbl>
          </a:graphicData>
        </a:graphic>
      </p:graphicFrame>
      <p:sp>
        <p:nvSpPr>
          <p:cNvPr id="12" name="CuadroTexto 11">
            <a:extLst>
              <a:ext uri="{FF2B5EF4-FFF2-40B4-BE49-F238E27FC236}">
                <a16:creationId xmlns:a16="http://schemas.microsoft.com/office/drawing/2014/main" id="{FA288A7B-1F02-50E4-EAAF-D91A68442485}"/>
              </a:ext>
            </a:extLst>
          </p:cNvPr>
          <p:cNvSpPr txBox="1"/>
          <p:nvPr/>
        </p:nvSpPr>
        <p:spPr>
          <a:xfrm>
            <a:off x="1602304" y="3924389"/>
            <a:ext cx="5939391" cy="738664"/>
          </a:xfrm>
          <a:prstGeom prst="rect">
            <a:avLst/>
          </a:prstGeom>
          <a:solidFill>
            <a:schemeClr val="accent1"/>
          </a:solidFill>
          <a:ln w="28575">
            <a:solidFill>
              <a:schemeClr val="accent1">
                <a:lumMod val="75000"/>
              </a:schemeClr>
            </a:solidFill>
            <a:prstDash val="dash"/>
          </a:ln>
        </p:spPr>
        <p:txBody>
          <a:bodyPr wrap="square">
            <a:spAutoFit/>
          </a:bodyPr>
          <a:lstStyle/>
          <a:p>
            <a:pPr marL="152400" indent="0">
              <a:buNone/>
            </a:pPr>
            <a:r>
              <a:rPr lang="es-MX" dirty="0">
                <a:solidFill>
                  <a:schemeClr val="bg2">
                    <a:lumMod val="50000"/>
                  </a:schemeClr>
                </a:solidFill>
              </a:rPr>
              <a:t>Es posible abreviar o utilizar alias en ciertos comandos. Por ejemplo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add</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i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install</a:t>
            </a:r>
            <a:r>
              <a:rPr lang="es-MX" dirty="0">
                <a:solidFill>
                  <a:schemeClr val="bg2">
                    <a:lumMod val="50000"/>
                  </a:schemeClr>
                </a:solidFill>
              </a:rPr>
              <a:t>, mientras que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unlink</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remove</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rm</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r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uninstall</a:t>
            </a:r>
            <a:r>
              <a:rPr lang="es-MX" dirty="0">
                <a:solidFill>
                  <a:schemeClr val="bg2">
                    <a:lumMod val="50000"/>
                  </a:schemeClr>
                </a:solidFill>
              </a:rPr>
              <a:t>.</a:t>
            </a:r>
          </a:p>
        </p:txBody>
      </p:sp>
    </p:spTree>
    <p:extLst>
      <p:ext uri="{BB962C8B-B14F-4D97-AF65-F5344CB8AC3E}">
        <p14:creationId xmlns:p14="http://schemas.microsoft.com/office/powerpoint/2010/main" val="344211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FBB47-31AE-956F-FBA4-53F4E646EB1E}"/>
              </a:ext>
            </a:extLst>
          </p:cNvPr>
          <p:cNvSpPr>
            <a:spLocks noGrp="1"/>
          </p:cNvSpPr>
          <p:nvPr>
            <p:ph type="title"/>
          </p:nvPr>
        </p:nvSpPr>
        <p:spPr/>
        <p:txBody>
          <a:bodyPr/>
          <a:lstStyle/>
          <a:p>
            <a:r>
              <a:rPr lang="es-MX" dirty="0"/>
              <a:t>Buscar paquetes de NPM</a:t>
            </a:r>
          </a:p>
        </p:txBody>
      </p:sp>
      <p:sp>
        <p:nvSpPr>
          <p:cNvPr id="3" name="Marcador de texto 2">
            <a:extLst>
              <a:ext uri="{FF2B5EF4-FFF2-40B4-BE49-F238E27FC236}">
                <a16:creationId xmlns:a16="http://schemas.microsoft.com/office/drawing/2014/main" id="{887B63EC-9C4C-B209-7CA4-126FEABDFCBC}"/>
              </a:ext>
            </a:extLst>
          </p:cNvPr>
          <p:cNvSpPr>
            <a:spLocks noGrp="1"/>
          </p:cNvSpPr>
          <p:nvPr>
            <p:ph type="body" idx="1"/>
          </p:nvPr>
        </p:nvSpPr>
        <p:spPr/>
        <p:txBody>
          <a:bodyPr/>
          <a:lstStyle/>
          <a:p>
            <a:pPr marL="152400" indent="0" algn="ctr">
              <a:buNone/>
            </a:pPr>
            <a:r>
              <a:rPr lang="es-ES" dirty="0"/>
              <a:t>Los paquetes de NPM podemos buscarlos a través del buscador de NPM, disponible en la web NPMjs.com. No obstante, también podemos utilizar el buscador de </a:t>
            </a:r>
            <a:r>
              <a:rPr lang="es-ES" dirty="0" err="1"/>
              <a:t>linea</a:t>
            </a:r>
            <a:r>
              <a:rPr lang="es-ES" dirty="0"/>
              <a:t> de comandos de </a:t>
            </a:r>
            <a:r>
              <a:rPr lang="es-ES" dirty="0" err="1"/>
              <a:t>npm</a:t>
            </a:r>
            <a:endParaRPr lang="es-MX" dirty="0"/>
          </a:p>
        </p:txBody>
      </p:sp>
      <p:sp>
        <p:nvSpPr>
          <p:cNvPr id="7" name="CuadroTexto 6">
            <a:extLst>
              <a:ext uri="{FF2B5EF4-FFF2-40B4-BE49-F238E27FC236}">
                <a16:creationId xmlns:a16="http://schemas.microsoft.com/office/drawing/2014/main" id="{D1E46DF5-DC8F-D581-6C47-FF1C7085BFBC}"/>
              </a:ext>
            </a:extLst>
          </p:cNvPr>
          <p:cNvSpPr txBox="1"/>
          <p:nvPr/>
        </p:nvSpPr>
        <p:spPr>
          <a:xfrm>
            <a:off x="3773244" y="3175603"/>
            <a:ext cx="2788921" cy="707886"/>
          </a:xfrm>
          <a:prstGeom prst="rect">
            <a:avLst/>
          </a:prstGeom>
          <a:noFill/>
        </p:spPr>
        <p:txBody>
          <a:bodyPr wrap="square">
            <a:spAutoFit/>
          </a:bodyPr>
          <a:lstStyle/>
          <a:p>
            <a:r>
              <a:rPr lang="es-MX" sz="2000" dirty="0" err="1">
                <a:solidFill>
                  <a:schemeClr val="bg2">
                    <a:lumMod val="50000"/>
                  </a:schemeClr>
                </a:solidFill>
              </a:rPr>
              <a:t>npm</a:t>
            </a:r>
            <a:r>
              <a:rPr lang="es-MX" sz="2000" dirty="0">
                <a:solidFill>
                  <a:schemeClr val="bg2">
                    <a:lumMod val="50000"/>
                  </a:schemeClr>
                </a:solidFill>
              </a:rPr>
              <a:t> </a:t>
            </a:r>
            <a:r>
              <a:rPr lang="es-MX" sz="2000" b="1" dirty="0" err="1">
                <a:solidFill>
                  <a:schemeClr val="bg2">
                    <a:lumMod val="50000"/>
                  </a:schemeClr>
                </a:solidFill>
              </a:rPr>
              <a:t>search</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a:p>
            <a:r>
              <a:rPr lang="es-MX" sz="2000" dirty="0" err="1">
                <a:solidFill>
                  <a:schemeClr val="bg2">
                    <a:lumMod val="50000"/>
                  </a:schemeClr>
                </a:solidFill>
              </a:rPr>
              <a:t>npm</a:t>
            </a:r>
            <a:r>
              <a:rPr lang="es-MX" sz="2000" dirty="0">
                <a:solidFill>
                  <a:schemeClr val="bg2">
                    <a:lumMod val="50000"/>
                  </a:schemeClr>
                </a:solidFill>
              </a:rPr>
              <a:t> </a:t>
            </a:r>
            <a:r>
              <a:rPr lang="es-MX" sz="2000" b="1" dirty="0">
                <a:solidFill>
                  <a:schemeClr val="bg2">
                    <a:lumMod val="50000"/>
                  </a:schemeClr>
                </a:solidFill>
              </a:rPr>
              <a:t>show</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p:txBody>
      </p:sp>
      <p:cxnSp>
        <p:nvCxnSpPr>
          <p:cNvPr id="9" name="Conector: angular 8">
            <a:extLst>
              <a:ext uri="{FF2B5EF4-FFF2-40B4-BE49-F238E27FC236}">
                <a16:creationId xmlns:a16="http://schemas.microsoft.com/office/drawing/2014/main" id="{0CFE32F8-A3DC-6769-2350-DBCD128DFF21}"/>
              </a:ext>
            </a:extLst>
          </p:cNvPr>
          <p:cNvCxnSpPr>
            <a:cxnSpLocks/>
          </p:cNvCxnSpPr>
          <p:nvPr/>
        </p:nvCxnSpPr>
        <p:spPr>
          <a:xfrm rot="16200000" flipH="1">
            <a:off x="4667476" y="2373944"/>
            <a:ext cx="1000457" cy="602862"/>
          </a:xfrm>
          <a:prstGeom prst="bentConnector3">
            <a:avLst>
              <a:gd name="adj1" fmla="val -1808"/>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0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2CEEC-3324-851B-CDF8-EDA2A8CB4C5A}"/>
              </a:ext>
            </a:extLst>
          </p:cNvPr>
          <p:cNvSpPr>
            <a:spLocks noGrp="1"/>
          </p:cNvSpPr>
          <p:nvPr>
            <p:ph type="title"/>
          </p:nvPr>
        </p:nvSpPr>
        <p:spPr/>
        <p:txBody>
          <a:bodyPr/>
          <a:lstStyle/>
          <a:p>
            <a:r>
              <a:rPr lang="es-ES" dirty="0"/>
              <a:t>Instalar paquetes de NPM</a:t>
            </a:r>
            <a:endParaRPr lang="es-MX" dirty="0"/>
          </a:p>
        </p:txBody>
      </p:sp>
      <p:sp>
        <p:nvSpPr>
          <p:cNvPr id="3" name="Marcador de texto 2">
            <a:extLst>
              <a:ext uri="{FF2B5EF4-FFF2-40B4-BE49-F238E27FC236}">
                <a16:creationId xmlns:a16="http://schemas.microsoft.com/office/drawing/2014/main" id="{5A6834C9-01FE-1F48-B663-E5A1EDEC145C}"/>
              </a:ext>
            </a:extLst>
          </p:cNvPr>
          <p:cNvSpPr>
            <a:spLocks noGrp="1"/>
          </p:cNvSpPr>
          <p:nvPr>
            <p:ph type="body" idx="1"/>
          </p:nvPr>
        </p:nvSpPr>
        <p:spPr/>
        <p:txBody>
          <a:bodyPr/>
          <a:lstStyle/>
          <a:p>
            <a:pPr marL="152400" indent="0">
              <a:buNone/>
            </a:pPr>
            <a:r>
              <a:rPr lang="es-ES" dirty="0"/>
              <a:t>Para instalar un paquete en un proyecto, simplemente debemos utilizar el comando </a:t>
            </a:r>
            <a:r>
              <a:rPr lang="es-ES" b="1" dirty="0" err="1"/>
              <a:t>npm</a:t>
            </a:r>
            <a:r>
              <a:rPr lang="es-ES" b="1" dirty="0"/>
              <a:t> </a:t>
            </a:r>
            <a:r>
              <a:rPr lang="es-ES" b="1" dirty="0" err="1"/>
              <a:t>install</a:t>
            </a:r>
            <a:r>
              <a:rPr lang="es-ES" dirty="0"/>
              <a:t>, situados en la carpeta de nuestro proyecto. </a:t>
            </a:r>
          </a:p>
          <a:p>
            <a:pPr marL="152400" indent="0">
              <a:buNone/>
            </a:pPr>
            <a:endParaRPr lang="es-ES" dirty="0"/>
          </a:p>
          <a:p>
            <a:pPr marL="152400" indent="0">
              <a:buNone/>
            </a:pPr>
            <a:r>
              <a:rPr lang="es-ES" dirty="0"/>
              <a:t>Esto instalará dicho paquete y todas sus dependencias en la carpeta </a:t>
            </a:r>
            <a:r>
              <a:rPr lang="es-ES" b="1" dirty="0" err="1"/>
              <a:t>node_modules</a:t>
            </a:r>
            <a:r>
              <a:rPr lang="es-ES" b="1" dirty="0"/>
              <a:t>/</a:t>
            </a:r>
            <a:r>
              <a:rPr lang="es-ES" dirty="0"/>
              <a:t>, a la vez que actualiza el fichero </a:t>
            </a:r>
            <a:r>
              <a:rPr lang="es-ES" b="1" dirty="0" err="1"/>
              <a:t>package.json</a:t>
            </a:r>
            <a:r>
              <a:rPr lang="es-ES" b="1" dirty="0"/>
              <a:t> </a:t>
            </a:r>
            <a:r>
              <a:rPr lang="es-ES" dirty="0"/>
              <a:t>añadiendo el paquete y su versión como una dependencia del proyecto.</a:t>
            </a:r>
            <a:endParaRPr lang="es-MX" dirty="0"/>
          </a:p>
        </p:txBody>
      </p:sp>
    </p:spTree>
    <p:extLst>
      <p:ext uri="{BB962C8B-B14F-4D97-AF65-F5344CB8AC3E}">
        <p14:creationId xmlns:p14="http://schemas.microsoft.com/office/powerpoint/2010/main" val="251334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28544-7F88-FF79-CF07-C0D605D61A7A}"/>
              </a:ext>
            </a:extLst>
          </p:cNvPr>
          <p:cNvSpPr>
            <a:spLocks noGrp="1"/>
          </p:cNvSpPr>
          <p:nvPr>
            <p:ph type="title"/>
          </p:nvPr>
        </p:nvSpPr>
        <p:spPr/>
        <p:txBody>
          <a:bodyPr/>
          <a:lstStyle/>
          <a:p>
            <a:r>
              <a:rPr lang="es-ES" dirty="0"/>
              <a:t>Formas de instalar un paquete</a:t>
            </a:r>
            <a:endParaRPr lang="es-MX" dirty="0"/>
          </a:p>
        </p:txBody>
      </p:sp>
      <p:graphicFrame>
        <p:nvGraphicFramePr>
          <p:cNvPr id="3" name="Tabla 3">
            <a:extLst>
              <a:ext uri="{FF2B5EF4-FFF2-40B4-BE49-F238E27FC236}">
                <a16:creationId xmlns:a16="http://schemas.microsoft.com/office/drawing/2014/main" id="{58E1E7B7-99F6-8267-5F8D-41C4F3DA7FB9}"/>
              </a:ext>
            </a:extLst>
          </p:cNvPr>
          <p:cNvGraphicFramePr>
            <a:graphicFrameLocks noGrp="1"/>
          </p:cNvGraphicFramePr>
          <p:nvPr>
            <p:extLst>
              <p:ext uri="{D42A27DB-BD31-4B8C-83A1-F6EECF244321}">
                <p14:modId xmlns:p14="http://schemas.microsoft.com/office/powerpoint/2010/main" val="4131445856"/>
              </p:ext>
            </p:extLst>
          </p:nvPr>
        </p:nvGraphicFramePr>
        <p:xfrm>
          <a:off x="1653208" y="1401970"/>
          <a:ext cx="6096000" cy="31750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447312781"/>
                    </a:ext>
                  </a:extLst>
                </a:gridCol>
                <a:gridCol w="2032000">
                  <a:extLst>
                    <a:ext uri="{9D8B030D-6E8A-4147-A177-3AD203B41FA5}">
                      <a16:colId xmlns:a16="http://schemas.microsoft.com/office/drawing/2014/main" val="2424951125"/>
                    </a:ext>
                  </a:extLst>
                </a:gridCol>
                <a:gridCol w="2032000">
                  <a:extLst>
                    <a:ext uri="{9D8B030D-6E8A-4147-A177-3AD203B41FA5}">
                      <a16:colId xmlns:a16="http://schemas.microsoft.com/office/drawing/2014/main" val="1189252857"/>
                    </a:ext>
                  </a:extLst>
                </a:gridCol>
              </a:tblGrid>
              <a:tr h="370840">
                <a:tc>
                  <a:txBody>
                    <a:bodyPr/>
                    <a:lstStyle/>
                    <a:p>
                      <a:r>
                        <a:rPr lang="es-MX">
                          <a:solidFill>
                            <a:schemeClr val="bg2">
                              <a:lumMod val="50000"/>
                            </a:schemeClr>
                          </a:solidFill>
                          <a:effectLst/>
                        </a:rPr>
                        <a:t>Comando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Formato largo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225633873"/>
                  </a:ext>
                </a:extLst>
              </a:tr>
              <a:tr h="370840">
                <a:tc>
                  <a:txBody>
                    <a:bodyPr/>
                    <a:lstStyle/>
                    <a:p>
                      <a:r>
                        <a:rPr lang="es-MX">
                          <a:solidFill>
                            <a:schemeClr val="bg2">
                              <a:lumMod val="50000"/>
                            </a:schemeClr>
                          </a:solidFill>
                          <a:effectLst/>
                        </a:rPr>
                        <a:t>npm install -D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a:solidFill>
                            <a:schemeClr val="bg2">
                              <a:lumMod val="50000"/>
                            </a:schemeClr>
                          </a:solidFill>
                          <a:effectLst/>
                        </a:rPr>
                        <a:t>--</a:t>
                      </a:r>
                      <a:r>
                        <a:rPr lang="es-MX" dirty="0" err="1">
                          <a:solidFill>
                            <a:schemeClr val="bg2">
                              <a:lumMod val="50000"/>
                            </a:schemeClr>
                          </a:solidFill>
                          <a:effectLst/>
                        </a:rPr>
                        <a:t>save-dev</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desarrollo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159820103"/>
                  </a:ext>
                </a:extLst>
              </a:tr>
              <a:tr h="370840">
                <a:tc>
                  <a:txBody>
                    <a:bodyPr/>
                    <a:lstStyle/>
                    <a:p>
                      <a:r>
                        <a:rPr lang="es-MX">
                          <a:solidFill>
                            <a:schemeClr val="bg2">
                              <a:lumMod val="50000"/>
                            </a:schemeClr>
                          </a:solidFill>
                          <a:effectLst/>
                        </a:rPr>
                        <a:t>npm install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--save-prod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producción</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2923824"/>
                  </a:ext>
                </a:extLst>
              </a:tr>
              <a:tr h="370840">
                <a:tc>
                  <a:txBody>
                    <a:bodyPr/>
                    <a:lstStyle/>
                    <a:p>
                      <a:r>
                        <a:rPr lang="es-MX">
                          <a:solidFill>
                            <a:schemeClr val="bg2">
                              <a:lumMod val="50000"/>
                            </a:schemeClr>
                          </a:solidFill>
                          <a:effectLst/>
                        </a:rPr>
                        <a:t>npm install -g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--global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sistema, </a:t>
                      </a:r>
                      <a:r>
                        <a:rPr lang="es-ES" b="1" dirty="0">
                          <a:solidFill>
                            <a:schemeClr val="bg2">
                              <a:lumMod val="50000"/>
                            </a:schemeClr>
                          </a:solidFill>
                          <a:effectLst/>
                        </a:rPr>
                        <a:t>sin asociarlo al proyecto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675822171"/>
                  </a:ext>
                </a:extLst>
              </a:tr>
            </a:tbl>
          </a:graphicData>
        </a:graphic>
      </p:graphicFrame>
    </p:spTree>
    <p:extLst>
      <p:ext uri="{BB962C8B-B14F-4D97-AF65-F5344CB8AC3E}">
        <p14:creationId xmlns:p14="http://schemas.microsoft.com/office/powerpoint/2010/main" val="73303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FCB1F4-D0C7-8893-61FF-7922B20D4F37}"/>
              </a:ext>
            </a:extLst>
          </p:cNvPr>
          <p:cNvSpPr>
            <a:spLocks noGrp="1"/>
          </p:cNvSpPr>
          <p:nvPr>
            <p:ph type="body" idx="1"/>
          </p:nvPr>
        </p:nvSpPr>
        <p:spPr>
          <a:xfrm>
            <a:off x="806812" y="1093296"/>
            <a:ext cx="3685675" cy="3101700"/>
          </a:xfrm>
        </p:spPr>
        <p:txBody>
          <a:bodyPr/>
          <a:lstStyle/>
          <a:p>
            <a:pPr marL="152400" indent="0">
              <a:buNone/>
            </a:pPr>
            <a:r>
              <a:rPr lang="es-ES" dirty="0"/>
              <a:t>Las </a:t>
            </a:r>
            <a:r>
              <a:rPr lang="es-ES" b="1" dirty="0"/>
              <a:t>dependencias</a:t>
            </a:r>
            <a:r>
              <a:rPr lang="es-ES" dirty="0"/>
              <a:t> de desarrollo son aquellos paquetes que necesitamos en un proyecto mientras estamos desarrollándolo, pero una vez tenemos el código generado del proyecto, no vuelven a hacer falta.</a:t>
            </a:r>
          </a:p>
          <a:p>
            <a:pPr marL="152400" indent="0">
              <a:buNone/>
            </a:pPr>
            <a:endParaRPr lang="es-MX" dirty="0"/>
          </a:p>
          <a:p>
            <a:pPr marL="152400" indent="0">
              <a:buNone/>
            </a:pPr>
            <a:r>
              <a:rPr lang="es-ES" dirty="0"/>
              <a:t>Los paquetes instalados con el </a:t>
            </a:r>
            <a:r>
              <a:rPr lang="es-ES" dirty="0" err="1"/>
              <a:t>flag</a:t>
            </a:r>
            <a:r>
              <a:rPr lang="es-ES" dirty="0"/>
              <a:t> </a:t>
            </a:r>
            <a:r>
              <a:rPr lang="es-ES" b="1" dirty="0"/>
              <a:t>--</a:t>
            </a:r>
            <a:r>
              <a:rPr lang="es-ES" b="1" dirty="0" err="1"/>
              <a:t>save-dev</a:t>
            </a:r>
            <a:r>
              <a:rPr lang="es-ES" b="1" dirty="0"/>
              <a:t> </a:t>
            </a:r>
            <a:r>
              <a:rPr lang="es-ES" dirty="0"/>
              <a:t>o </a:t>
            </a:r>
            <a:r>
              <a:rPr lang="es-ES" b="1" dirty="0"/>
              <a:t>-D </a:t>
            </a:r>
            <a:r>
              <a:rPr lang="es-ES" dirty="0"/>
              <a:t>se instalan en esta modalidad, guardándolos en la sección </a:t>
            </a:r>
            <a:r>
              <a:rPr lang="es-ES" dirty="0" err="1"/>
              <a:t>devDependences</a:t>
            </a:r>
            <a:r>
              <a:rPr lang="es-ES" dirty="0"/>
              <a:t> del fichero </a:t>
            </a:r>
            <a:r>
              <a:rPr lang="es-ES" dirty="0" err="1"/>
              <a:t>package.json</a:t>
            </a:r>
            <a:r>
              <a:rPr lang="es-ES" dirty="0"/>
              <a:t>.</a:t>
            </a:r>
            <a:endParaRPr lang="es-MX" dirty="0"/>
          </a:p>
          <a:p>
            <a:pPr marL="152400" indent="0">
              <a:buNone/>
            </a:pPr>
            <a:endParaRPr lang="es-MX" dirty="0"/>
          </a:p>
        </p:txBody>
      </p:sp>
      <p:sp>
        <p:nvSpPr>
          <p:cNvPr id="6" name="CuadroTexto 5">
            <a:extLst>
              <a:ext uri="{FF2B5EF4-FFF2-40B4-BE49-F238E27FC236}">
                <a16:creationId xmlns:a16="http://schemas.microsoft.com/office/drawing/2014/main" id="{DEF15E99-C15F-A6C1-F20F-ADFD7A55C064}"/>
              </a:ext>
            </a:extLst>
          </p:cNvPr>
          <p:cNvSpPr txBox="1"/>
          <p:nvPr/>
        </p:nvSpPr>
        <p:spPr>
          <a:xfrm>
            <a:off x="4651515" y="1607654"/>
            <a:ext cx="4179168" cy="1477328"/>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save-dev</a:t>
            </a:r>
            <a:r>
              <a:rPr lang="es-MX" sz="2000" b="1" dirty="0">
                <a:solidFill>
                  <a:schemeClr val="bg2">
                    <a:lumMod val="50000"/>
                  </a:schemeClr>
                </a:solidFill>
              </a:rPr>
              <a:t> </a:t>
            </a:r>
            <a:r>
              <a:rPr lang="es-MX" sz="2000" b="1" dirty="0" err="1">
                <a:solidFill>
                  <a:schemeClr val="bg2">
                    <a:lumMod val="50000"/>
                  </a:schemeClr>
                </a:solidFill>
              </a:rPr>
              <a:t>gh-pages</a:t>
            </a:r>
            <a:endParaRPr lang="es-MX" sz="2000" b="1" dirty="0">
              <a:solidFill>
                <a:schemeClr val="bg2">
                  <a:lumMod val="50000"/>
                </a:schemeClr>
              </a:solidFill>
            </a:endParaRPr>
          </a:p>
          <a:p>
            <a:endParaRPr lang="es-MX" dirty="0">
              <a:solidFill>
                <a:schemeClr val="bg2">
                  <a:lumMod val="50000"/>
                </a:schemeClr>
              </a:solidFill>
            </a:endParaRPr>
          </a:p>
          <a:p>
            <a:r>
              <a:rPr lang="es-ES" dirty="0">
                <a:solidFill>
                  <a:schemeClr val="bg2">
                    <a:lumMod val="50000"/>
                  </a:schemeClr>
                </a:solidFill>
              </a:rPr>
              <a:t>Librería y comando CLI para desplegar fácilmente un proyecto en GitHub Pages. Como se trata de un paquete que no es necesario incluir en la web final (se utiliza en desarrollo para desplegar).</a:t>
            </a:r>
            <a:endParaRPr lang="es-MX" dirty="0">
              <a:solidFill>
                <a:schemeClr val="bg2">
                  <a:lumMod val="50000"/>
                </a:schemeClr>
              </a:solidFill>
            </a:endParaRPr>
          </a:p>
        </p:txBody>
      </p:sp>
    </p:spTree>
    <p:extLst>
      <p:ext uri="{BB962C8B-B14F-4D97-AF65-F5344CB8AC3E}">
        <p14:creationId xmlns:p14="http://schemas.microsoft.com/office/powerpoint/2010/main" val="172981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896264" y="1020900"/>
            <a:ext cx="3303255" cy="3101700"/>
          </a:xfrm>
        </p:spPr>
        <p:txBody>
          <a:bodyPr/>
          <a:lstStyle/>
          <a:p>
            <a:pPr marL="152400" indent="0">
              <a:buNone/>
            </a:pPr>
            <a:r>
              <a:rPr lang="es-ES" dirty="0"/>
              <a:t>las dependencias de </a:t>
            </a:r>
            <a:r>
              <a:rPr lang="es-ES" b="1" dirty="0"/>
              <a:t>producción</a:t>
            </a:r>
            <a:r>
              <a:rPr lang="es-ES" dirty="0"/>
              <a:t> son aquellos paquetes que necesitamos tener en la web final generada, como librerías </a:t>
            </a:r>
            <a:r>
              <a:rPr lang="es-ES" dirty="0" err="1"/>
              <a:t>Javascript</a:t>
            </a:r>
            <a:r>
              <a:rPr lang="es-ES" dirty="0"/>
              <a:t> necesarias para su funcionamiento o paquetes similares. Los paquetes instalados con el </a:t>
            </a:r>
            <a:r>
              <a:rPr lang="es-ES" dirty="0" err="1"/>
              <a:t>flag</a:t>
            </a:r>
            <a:r>
              <a:rPr lang="es-ES" dirty="0"/>
              <a:t> </a:t>
            </a:r>
            <a:r>
              <a:rPr lang="es-ES" b="1" dirty="0"/>
              <a:t>--</a:t>
            </a:r>
            <a:r>
              <a:rPr lang="es-ES" b="1" dirty="0" err="1"/>
              <a:t>save-prod</a:t>
            </a:r>
            <a:r>
              <a:rPr lang="es-ES" dirty="0"/>
              <a:t>, </a:t>
            </a:r>
            <a:r>
              <a:rPr lang="es-ES" b="1" dirty="0"/>
              <a:t>-P </a:t>
            </a:r>
            <a:r>
              <a:rPr lang="es-ES" dirty="0"/>
              <a:t>o directamente sin ningún </a:t>
            </a:r>
            <a:r>
              <a:rPr lang="es-ES" dirty="0" err="1"/>
              <a:t>flag</a:t>
            </a:r>
            <a:r>
              <a:rPr lang="es-ES" dirty="0"/>
              <a:t> se instalan en esta modalidad, guardándolos en la sección </a:t>
            </a:r>
            <a:r>
              <a:rPr lang="es-ES" dirty="0" err="1"/>
              <a:t>dependences</a:t>
            </a:r>
            <a:r>
              <a:rPr lang="es-ES" dirty="0"/>
              <a:t> del fichero </a:t>
            </a:r>
            <a:r>
              <a:rPr lang="es-ES" b="1" dirty="0" err="1"/>
              <a:t>package.json</a:t>
            </a:r>
            <a:r>
              <a:rPr lang="es-ES" dirty="0"/>
              <a:t>.</a:t>
            </a:r>
          </a:p>
          <a:p>
            <a:pPr marL="152400" indent="0">
              <a:buNone/>
            </a:pPr>
            <a:endParaRPr lang="es-ES" dirty="0"/>
          </a:p>
          <a:p>
            <a:pPr marL="152400" indent="0">
              <a:buNone/>
            </a:pPr>
            <a:endParaRPr lang="es-MX" dirty="0"/>
          </a:p>
        </p:txBody>
      </p:sp>
      <p:sp>
        <p:nvSpPr>
          <p:cNvPr id="16" name="CuadroTexto 15">
            <a:extLst>
              <a:ext uri="{FF2B5EF4-FFF2-40B4-BE49-F238E27FC236}">
                <a16:creationId xmlns:a16="http://schemas.microsoft.com/office/drawing/2014/main" id="{ECDFBE00-E832-DC9E-19D3-E9E369E70DA0}"/>
              </a:ext>
            </a:extLst>
          </p:cNvPr>
          <p:cNvSpPr txBox="1"/>
          <p:nvPr/>
        </p:nvSpPr>
        <p:spPr>
          <a:xfrm>
            <a:off x="4356803" y="1132949"/>
            <a:ext cx="4179168" cy="2339102"/>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howler</a:t>
            </a:r>
            <a:endParaRPr lang="es-MX" sz="2000" b="1" dirty="0">
              <a:solidFill>
                <a:schemeClr val="bg2">
                  <a:lumMod val="50000"/>
                </a:schemeClr>
              </a:solidFill>
            </a:endParaRPr>
          </a:p>
          <a:p>
            <a:endParaRPr lang="es-ES" dirty="0">
              <a:solidFill>
                <a:schemeClr val="bg2">
                  <a:lumMod val="50000"/>
                </a:schemeClr>
              </a:solidFill>
            </a:endParaRPr>
          </a:p>
          <a:p>
            <a:r>
              <a:rPr lang="es-ES" dirty="0">
                <a:solidFill>
                  <a:schemeClr val="bg2">
                    <a:lumMod val="50000"/>
                  </a:schemeClr>
                </a:solidFill>
              </a:rPr>
              <a:t>Librería </a:t>
            </a:r>
            <a:r>
              <a:rPr lang="es-ES" dirty="0" err="1">
                <a:solidFill>
                  <a:schemeClr val="bg2">
                    <a:lumMod val="50000"/>
                  </a:schemeClr>
                </a:solidFill>
              </a:rPr>
              <a:t>Javascript</a:t>
            </a:r>
            <a:r>
              <a:rPr lang="es-ES" dirty="0">
                <a:solidFill>
                  <a:schemeClr val="bg2">
                    <a:lumMod val="50000"/>
                  </a:schemeClr>
                </a:solidFill>
              </a:rPr>
              <a:t> que permite manipular y gestionar archivos multimedia de audio desde el navegador. En este caso se trata de una librería JS que si estará incluida en la versión definitiva de la página, por lo que la instalaremos con el </a:t>
            </a:r>
            <a:r>
              <a:rPr lang="es-ES" dirty="0" err="1">
                <a:solidFill>
                  <a:schemeClr val="bg2">
                    <a:lumMod val="50000"/>
                  </a:schemeClr>
                </a:solidFill>
              </a:rPr>
              <a:t>flag</a:t>
            </a:r>
            <a:r>
              <a:rPr lang="es-ES" dirty="0">
                <a:solidFill>
                  <a:schemeClr val="bg2">
                    <a:lumMod val="50000"/>
                  </a:schemeClr>
                </a:solidFill>
              </a:rPr>
              <a:t> --</a:t>
            </a:r>
            <a:r>
              <a:rPr lang="es-ES" dirty="0" err="1">
                <a:solidFill>
                  <a:schemeClr val="bg2">
                    <a:lumMod val="50000"/>
                  </a:schemeClr>
                </a:solidFill>
              </a:rPr>
              <a:t>save-prod</a:t>
            </a:r>
            <a:r>
              <a:rPr lang="es-ES" dirty="0">
                <a:solidFill>
                  <a:schemeClr val="bg2">
                    <a:lumMod val="50000"/>
                  </a:schemeClr>
                </a:solidFill>
              </a:rPr>
              <a:t>, -P o sin indicar ninguno, ya que es la opción por defecto.</a:t>
            </a:r>
          </a:p>
          <a:p>
            <a:endParaRPr lang="es-MX" dirty="0">
              <a:solidFill>
                <a:schemeClr val="bg2">
                  <a:lumMod val="50000"/>
                </a:schemeClr>
              </a:solidFill>
            </a:endParaRPr>
          </a:p>
        </p:txBody>
      </p:sp>
    </p:spTree>
    <p:extLst>
      <p:ext uri="{BB962C8B-B14F-4D97-AF65-F5344CB8AC3E}">
        <p14:creationId xmlns:p14="http://schemas.microsoft.com/office/powerpoint/2010/main" val="116037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JavaScript es un lenguaje de programación multiplataforma orientado a objetos que se utiliza para hacer que las páginas web sean interactivas, esto es mediante el uso de objetos y clases que permiten abstraer objetos del mundo real.</a:t>
            </a:r>
            <a:endParaRPr dirty="0">
              <a:solidFill>
                <a:schemeClr val="dk1"/>
              </a:solidFill>
            </a:endParaRPr>
          </a:p>
        </p:txBody>
      </p:sp>
      <p:pic>
        <p:nvPicPr>
          <p:cNvPr id="1026" name="Picture 2" descr="Qué es JavaScript y cómo funciona? - Branding &amp; Marketing Consulting |  HORIZONTE">
            <a:extLst>
              <a:ext uri="{FF2B5EF4-FFF2-40B4-BE49-F238E27FC236}">
                <a16:creationId xmlns:a16="http://schemas.microsoft.com/office/drawing/2014/main" id="{8701CE0C-D593-AC74-47D1-B095C81DA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6" r="12193"/>
          <a:stretch/>
        </p:blipFill>
        <p:spPr bwMode="auto">
          <a:xfrm>
            <a:off x="1829415" y="2091103"/>
            <a:ext cx="4536831" cy="2872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3BDB2-F6AC-D0B4-5FCD-24305CA8678C}"/>
              </a:ext>
            </a:extLst>
          </p:cNvPr>
          <p:cNvSpPr>
            <a:spLocks noGrp="1"/>
          </p:cNvSpPr>
          <p:nvPr>
            <p:ph type="title"/>
          </p:nvPr>
        </p:nvSpPr>
        <p:spPr/>
        <p:txBody>
          <a:bodyPr/>
          <a:lstStyle/>
          <a:p>
            <a:r>
              <a:rPr lang="es-ES" dirty="0"/>
              <a:t>2.3 Instalación global</a:t>
            </a:r>
            <a:endParaRPr lang="es-MX" dirty="0"/>
          </a:p>
        </p:txBody>
      </p:sp>
      <p:sp>
        <p:nvSpPr>
          <p:cNvPr id="3" name="Marcador de texto 2">
            <a:extLst>
              <a:ext uri="{FF2B5EF4-FFF2-40B4-BE49-F238E27FC236}">
                <a16:creationId xmlns:a16="http://schemas.microsoft.com/office/drawing/2014/main" id="{C7288CE9-233B-A157-BBB0-3A05875751D1}"/>
              </a:ext>
            </a:extLst>
          </p:cNvPr>
          <p:cNvSpPr>
            <a:spLocks noGrp="1"/>
          </p:cNvSpPr>
          <p:nvPr>
            <p:ph type="body" idx="1"/>
          </p:nvPr>
        </p:nvSpPr>
        <p:spPr/>
        <p:txBody>
          <a:bodyPr/>
          <a:lstStyle/>
          <a:p>
            <a:pPr marL="152400" indent="0">
              <a:buNone/>
            </a:pPr>
            <a:r>
              <a:rPr lang="es-ES" dirty="0"/>
              <a:t>Para instalar paquetes con NPM sin asociarlos a un proyecto deberemos utilizar el </a:t>
            </a:r>
            <a:r>
              <a:rPr lang="es-ES" b="1" dirty="0" err="1"/>
              <a:t>flag</a:t>
            </a:r>
            <a:r>
              <a:rPr lang="es-ES" b="1" dirty="0"/>
              <a:t> --global </a:t>
            </a:r>
            <a:r>
              <a:rPr lang="es-ES" dirty="0"/>
              <a:t>o </a:t>
            </a:r>
            <a:r>
              <a:rPr lang="es-ES" b="1" dirty="0"/>
              <a:t>-g</a:t>
            </a:r>
            <a:r>
              <a:rPr lang="es-ES" dirty="0"/>
              <a:t>. Esto indicará a NPM que el paquete debe ser instalado en el sistema y estará disponible para los usuarios del sistema, sin necesidad de tenerlo como dependencia del proyecto.</a:t>
            </a:r>
          </a:p>
          <a:p>
            <a:pPr marL="152400" indent="0">
              <a:buNone/>
            </a:pPr>
            <a:endParaRPr lang="es-ES" dirty="0"/>
          </a:p>
        </p:txBody>
      </p:sp>
      <p:sp>
        <p:nvSpPr>
          <p:cNvPr id="9" name="CuadroTexto 8">
            <a:extLst>
              <a:ext uri="{FF2B5EF4-FFF2-40B4-BE49-F238E27FC236}">
                <a16:creationId xmlns:a16="http://schemas.microsoft.com/office/drawing/2014/main" id="{D80252A1-717C-2E38-6BD8-0EA542AC8BC9}"/>
              </a:ext>
            </a:extLst>
          </p:cNvPr>
          <p:cNvSpPr txBox="1"/>
          <p:nvPr/>
        </p:nvSpPr>
        <p:spPr>
          <a:xfrm>
            <a:off x="5630517" y="2050518"/>
            <a:ext cx="2787926" cy="400110"/>
          </a:xfrm>
          <a:prstGeom prst="rect">
            <a:avLst/>
          </a:prstGeom>
          <a:solidFill>
            <a:schemeClr val="bg1"/>
          </a:solidFill>
        </p:spPr>
        <p:txBody>
          <a:bodyPr wrap="square">
            <a:spAutoFit/>
          </a:bodyPr>
          <a:lstStyle/>
          <a:p>
            <a:r>
              <a:rPr lang="es-MX" sz="2000" dirty="0" err="1">
                <a:solidFill>
                  <a:schemeClr val="bg2">
                    <a:lumMod val="50000"/>
                  </a:schemeClr>
                </a:solidFill>
                <a:latin typeface="PT Sans" panose="020B0503020203020204" pitchFamily="34" charset="0"/>
              </a:rPr>
              <a:t>npm</a:t>
            </a:r>
            <a:r>
              <a:rPr lang="es-MX" sz="2000" dirty="0">
                <a:solidFill>
                  <a:schemeClr val="bg2">
                    <a:lumMod val="50000"/>
                  </a:schemeClr>
                </a:solidFill>
                <a:latin typeface="PT Sans" panose="020B0503020203020204" pitchFamily="34" charset="0"/>
              </a:rPr>
              <a:t> </a:t>
            </a:r>
            <a:r>
              <a:rPr lang="es-MX" sz="2000" dirty="0" err="1">
                <a:solidFill>
                  <a:schemeClr val="bg2">
                    <a:lumMod val="50000"/>
                  </a:schemeClr>
                </a:solidFill>
                <a:latin typeface="PT Sans" panose="020B0503020203020204" pitchFamily="34" charset="0"/>
              </a:rPr>
              <a:t>install</a:t>
            </a:r>
            <a:r>
              <a:rPr lang="es-MX" sz="2000" dirty="0">
                <a:solidFill>
                  <a:schemeClr val="bg2">
                    <a:lumMod val="50000"/>
                  </a:schemeClr>
                </a:solidFill>
                <a:latin typeface="PT Sans" panose="020B0503020203020204" pitchFamily="34" charset="0"/>
              </a:rPr>
              <a:t> -g </a:t>
            </a:r>
            <a:r>
              <a:rPr lang="es-MX" sz="2000" dirty="0" err="1">
                <a:solidFill>
                  <a:schemeClr val="bg2">
                    <a:lumMod val="50000"/>
                  </a:schemeClr>
                </a:solidFill>
                <a:latin typeface="PT Sans" panose="020B0503020203020204" pitchFamily="34" charset="0"/>
              </a:rPr>
              <a:t>parrotsay</a:t>
            </a:r>
            <a:endParaRPr lang="es-MX" sz="20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39869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4B4227DD-BF19-68ED-ECE4-0C60183CA940}"/>
              </a:ext>
            </a:extLst>
          </p:cNvPr>
          <p:cNvSpPr>
            <a:spLocks noGrp="1"/>
          </p:cNvSpPr>
          <p:nvPr>
            <p:ph type="subTitle" idx="1"/>
          </p:nvPr>
        </p:nvSpPr>
        <p:spPr>
          <a:xfrm flipH="1">
            <a:off x="904461" y="981711"/>
            <a:ext cx="3667539" cy="1354200"/>
          </a:xfrm>
        </p:spPr>
        <p:txBody>
          <a:bodyPr/>
          <a:lstStyle/>
          <a:p>
            <a:r>
              <a:rPr lang="es-ES" dirty="0"/>
              <a:t>NPM habrá instalado todos los archivos necesarios en la ruta global, que habitualmente es </a:t>
            </a:r>
            <a:r>
              <a:rPr lang="es-ES" b="1" dirty="0"/>
              <a:t>/</a:t>
            </a:r>
            <a:r>
              <a:rPr lang="es-ES" b="1" dirty="0" err="1"/>
              <a:t>usr</a:t>
            </a:r>
            <a:r>
              <a:rPr lang="es-ES" dirty="0"/>
              <a:t>. De esta forma, todos los archivos del paquete </a:t>
            </a:r>
            <a:r>
              <a:rPr lang="es-ES" dirty="0" err="1"/>
              <a:t>parrotsay</a:t>
            </a:r>
            <a:r>
              <a:rPr lang="es-ES" dirty="0"/>
              <a:t> se guardan en </a:t>
            </a:r>
            <a:r>
              <a:rPr lang="es-ES" b="1" dirty="0"/>
              <a:t>/</a:t>
            </a:r>
            <a:r>
              <a:rPr lang="es-ES" b="1" dirty="0" err="1"/>
              <a:t>usr</a:t>
            </a:r>
            <a:r>
              <a:rPr lang="es-ES" b="1" dirty="0"/>
              <a:t>/</a:t>
            </a:r>
            <a:r>
              <a:rPr lang="es-ES" b="1" dirty="0" err="1"/>
              <a:t>lib</a:t>
            </a:r>
            <a:r>
              <a:rPr lang="es-ES" b="1" dirty="0"/>
              <a:t>/</a:t>
            </a:r>
            <a:r>
              <a:rPr lang="es-ES" b="1" dirty="0" err="1"/>
              <a:t>node_modules</a:t>
            </a:r>
            <a:r>
              <a:rPr lang="es-ES" b="1" dirty="0"/>
              <a:t>/</a:t>
            </a:r>
            <a:r>
              <a:rPr lang="es-ES" b="1" dirty="0" err="1"/>
              <a:t>parrotsay</a:t>
            </a:r>
            <a:r>
              <a:rPr lang="es-ES" b="1" dirty="0"/>
              <a:t>/, </a:t>
            </a:r>
            <a:r>
              <a:rPr lang="es-ES" dirty="0"/>
              <a:t>mientras que los archivos ejecutables se guardan en </a:t>
            </a:r>
            <a:r>
              <a:rPr lang="es-ES" b="1" dirty="0"/>
              <a:t>/</a:t>
            </a:r>
            <a:r>
              <a:rPr lang="es-ES" b="1" dirty="0" err="1"/>
              <a:t>usr</a:t>
            </a:r>
            <a:r>
              <a:rPr lang="es-ES" b="1" dirty="0"/>
              <a:t>/</a:t>
            </a:r>
            <a:r>
              <a:rPr lang="es-ES" b="1" dirty="0" err="1"/>
              <a:t>bin</a:t>
            </a:r>
            <a:r>
              <a:rPr lang="es-ES" dirty="0"/>
              <a:t>, más específicamente, un enlace simbólico al ejecutable de </a:t>
            </a:r>
            <a:r>
              <a:rPr lang="es-ES" dirty="0" err="1"/>
              <a:t>node</a:t>
            </a:r>
            <a:r>
              <a:rPr lang="es-ES" dirty="0"/>
              <a:t> de la primera carpeta mencionada.</a:t>
            </a:r>
            <a:endParaRPr lang="es-MX" dirty="0"/>
          </a:p>
        </p:txBody>
      </p:sp>
      <p:sp>
        <p:nvSpPr>
          <p:cNvPr id="7" name="CuadroTexto 6">
            <a:extLst>
              <a:ext uri="{FF2B5EF4-FFF2-40B4-BE49-F238E27FC236}">
                <a16:creationId xmlns:a16="http://schemas.microsoft.com/office/drawing/2014/main" id="{FEE49A89-556F-970A-31A1-5BA4B26D0633}"/>
              </a:ext>
            </a:extLst>
          </p:cNvPr>
          <p:cNvSpPr txBox="1"/>
          <p:nvPr/>
        </p:nvSpPr>
        <p:spPr>
          <a:xfrm>
            <a:off x="5133562" y="1935801"/>
            <a:ext cx="3563178" cy="400110"/>
          </a:xfrm>
          <a:prstGeom prst="rect">
            <a:avLst/>
          </a:prstGeom>
          <a:noFill/>
        </p:spPr>
        <p:txBody>
          <a:bodyPr wrap="square">
            <a:spAutoFit/>
          </a:bodyPr>
          <a:lstStyle/>
          <a:p>
            <a:r>
              <a:rPr lang="es-MX" sz="2000" dirty="0" err="1">
                <a:solidFill>
                  <a:schemeClr val="bg2">
                    <a:lumMod val="50000"/>
                  </a:schemeClr>
                </a:solidFill>
                <a:latin typeface="PT Sans" panose="020B0503020203020204" pitchFamily="34" charset="0"/>
              </a:rPr>
              <a:t>parrotsay</a:t>
            </a:r>
            <a:r>
              <a:rPr lang="es-MX" sz="2000" dirty="0">
                <a:solidFill>
                  <a:schemeClr val="bg2">
                    <a:lumMod val="50000"/>
                  </a:schemeClr>
                </a:solidFill>
                <a:latin typeface="PT Sans" panose="020B0503020203020204" pitchFamily="34" charset="0"/>
              </a:rPr>
              <a:t> lenguajejs.com</a:t>
            </a:r>
          </a:p>
        </p:txBody>
      </p:sp>
    </p:spTree>
    <p:extLst>
      <p:ext uri="{BB962C8B-B14F-4D97-AF65-F5344CB8AC3E}">
        <p14:creationId xmlns:p14="http://schemas.microsoft.com/office/powerpoint/2010/main" val="1688814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440A54-94DE-DF5D-617C-2E849C532A15}"/>
              </a:ext>
            </a:extLst>
          </p:cNvPr>
          <p:cNvSpPr>
            <a:spLocks noGrp="1"/>
          </p:cNvSpPr>
          <p:nvPr>
            <p:ph type="subTitle" idx="1"/>
          </p:nvPr>
        </p:nvSpPr>
        <p:spPr>
          <a:xfrm>
            <a:off x="781088" y="1966009"/>
            <a:ext cx="2516700" cy="1354200"/>
          </a:xfrm>
        </p:spPr>
        <p:txBody>
          <a:bodyPr/>
          <a:lstStyle/>
          <a:p>
            <a:r>
              <a:rPr lang="es-ES" dirty="0"/>
              <a:t>Puede parecer muy interesante instalar paquetes de forma global pero puede tener ciertas implicaciones. </a:t>
            </a:r>
            <a:endParaRPr lang="es-MX" dirty="0"/>
          </a:p>
        </p:txBody>
      </p:sp>
      <p:sp>
        <p:nvSpPr>
          <p:cNvPr id="3" name="Título 2">
            <a:extLst>
              <a:ext uri="{FF2B5EF4-FFF2-40B4-BE49-F238E27FC236}">
                <a16:creationId xmlns:a16="http://schemas.microsoft.com/office/drawing/2014/main" id="{76FC7F84-1B10-7418-DCDA-2563ECB7614F}"/>
              </a:ext>
            </a:extLst>
          </p:cNvPr>
          <p:cNvSpPr>
            <a:spLocks noGrp="1"/>
          </p:cNvSpPr>
          <p:nvPr>
            <p:ph type="title"/>
          </p:nvPr>
        </p:nvSpPr>
        <p:spPr>
          <a:xfrm>
            <a:off x="0" y="311383"/>
            <a:ext cx="9144000" cy="726717"/>
          </a:xfrm>
        </p:spPr>
        <p:txBody>
          <a:bodyPr/>
          <a:lstStyle/>
          <a:p>
            <a:r>
              <a:rPr lang="es-ES" dirty="0"/>
              <a:t>Cuidado con las instalaciones globales</a:t>
            </a:r>
            <a:endParaRPr lang="es-MX" dirty="0"/>
          </a:p>
        </p:txBody>
      </p:sp>
      <p:sp>
        <p:nvSpPr>
          <p:cNvPr id="7" name="CuadroTexto 6">
            <a:extLst>
              <a:ext uri="{FF2B5EF4-FFF2-40B4-BE49-F238E27FC236}">
                <a16:creationId xmlns:a16="http://schemas.microsoft.com/office/drawing/2014/main" id="{A4AFF55F-3C0D-1A0A-9E3B-540476C478D5}"/>
              </a:ext>
            </a:extLst>
          </p:cNvPr>
          <p:cNvSpPr txBox="1"/>
          <p:nvPr/>
        </p:nvSpPr>
        <p:spPr>
          <a:xfrm>
            <a:off x="3463788" y="1448365"/>
            <a:ext cx="3950804" cy="2246769"/>
          </a:xfrm>
          <a:prstGeom prst="rect">
            <a:avLst/>
          </a:prstGeom>
          <a:noFill/>
        </p:spPr>
        <p:txBody>
          <a:bodyPr wrap="square">
            <a:spAutoFit/>
          </a:bodyPr>
          <a:lstStyle/>
          <a:p>
            <a:r>
              <a:rPr lang="es-ES" b="1" dirty="0">
                <a:solidFill>
                  <a:schemeClr val="bg2">
                    <a:lumMod val="50000"/>
                  </a:schemeClr>
                </a:solidFill>
                <a:latin typeface="PT Sans" panose="020B0503020203020204" pitchFamily="34" charset="0"/>
              </a:rPr>
              <a:t>Consideraciones: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A) Se trate de un paquete de línea de comandos.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B) El paquete es para uso individual y no requiere estar ligado a un proyecto.</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C) Si el paquete se utiliza en un proyecto, cada usuario que descargue el proyecto debe instalarlo de forma manual.</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604772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0A213A1-4C4E-0858-E94F-DB5B47590CA2}"/>
              </a:ext>
            </a:extLst>
          </p:cNvPr>
          <p:cNvSpPr>
            <a:spLocks noGrp="1"/>
          </p:cNvSpPr>
          <p:nvPr>
            <p:ph type="subTitle" idx="1"/>
          </p:nvPr>
        </p:nvSpPr>
        <p:spPr>
          <a:xfrm>
            <a:off x="487017" y="1112196"/>
            <a:ext cx="3618361" cy="3281700"/>
          </a:xfrm>
        </p:spPr>
        <p:txBody>
          <a:bodyPr/>
          <a:lstStyle/>
          <a:p>
            <a:pPr marL="139700" indent="0">
              <a:buNone/>
            </a:pPr>
            <a:endParaRPr lang="es-ES" dirty="0"/>
          </a:p>
          <a:p>
            <a:pPr marL="139700" indent="0">
              <a:buNone/>
            </a:pPr>
            <a:endParaRPr lang="es-ES" dirty="0"/>
          </a:p>
          <a:p>
            <a:pPr marL="139700" indent="0">
              <a:buNone/>
            </a:pPr>
            <a:endParaRPr lang="es-ES" dirty="0"/>
          </a:p>
          <a:p>
            <a:pPr marL="139700" indent="0">
              <a:buNone/>
            </a:pPr>
            <a:endParaRPr lang="es-ES" dirty="0"/>
          </a:p>
          <a:p>
            <a:pPr marL="139700" indent="0">
              <a:buNone/>
            </a:pPr>
            <a:r>
              <a:rPr lang="es-ES" dirty="0"/>
              <a:t>Es posible que con el tiempo, no nos acordemos de los paquetes instalados de forma global en nuestro sistema. Una forma rápida y práctica para ver que paquetes tenemos instalados es utilizando el siguiente comando</a:t>
            </a:r>
            <a:endParaRPr lang="es-MX" dirty="0"/>
          </a:p>
        </p:txBody>
      </p:sp>
      <p:sp>
        <p:nvSpPr>
          <p:cNvPr id="3" name="Subtítulo 2">
            <a:extLst>
              <a:ext uri="{FF2B5EF4-FFF2-40B4-BE49-F238E27FC236}">
                <a16:creationId xmlns:a16="http://schemas.microsoft.com/office/drawing/2014/main" id="{BAB9B517-5EFD-66FE-32C8-B16677D22549}"/>
              </a:ext>
            </a:extLst>
          </p:cNvPr>
          <p:cNvSpPr>
            <a:spLocks noGrp="1"/>
          </p:cNvSpPr>
          <p:nvPr>
            <p:ph type="subTitle" idx="2"/>
          </p:nvPr>
        </p:nvSpPr>
        <p:spPr/>
        <p:txBody>
          <a:bodyPr/>
          <a:lstStyle/>
          <a:p>
            <a:pPr marL="139700" indent="0">
              <a:buNone/>
            </a:pPr>
            <a:endParaRPr lang="es-ES" dirty="0"/>
          </a:p>
          <a:p>
            <a:pPr marL="139700" indent="0">
              <a:buNone/>
            </a:pPr>
            <a:endParaRPr lang="es-ES" sz="2000" dirty="0"/>
          </a:p>
          <a:p>
            <a:pPr marL="139700" indent="0">
              <a:buNone/>
            </a:pPr>
            <a:r>
              <a:rPr lang="es-ES" sz="2000" dirty="0" err="1"/>
              <a:t>npm</a:t>
            </a:r>
            <a:r>
              <a:rPr lang="es-ES" sz="2000" dirty="0"/>
              <a:t> </a:t>
            </a:r>
            <a:r>
              <a:rPr lang="es-ES" sz="2000" dirty="0" err="1"/>
              <a:t>list</a:t>
            </a:r>
            <a:r>
              <a:rPr lang="es-ES" sz="2000" dirty="0"/>
              <a:t> -g --</a:t>
            </a:r>
            <a:r>
              <a:rPr lang="es-ES" sz="2000" dirty="0" err="1"/>
              <a:t>depth</a:t>
            </a:r>
            <a:r>
              <a:rPr lang="es-ES" sz="2000" dirty="0"/>
              <a:t> 0</a:t>
            </a:r>
          </a:p>
          <a:p>
            <a:pPr marL="139700" indent="0">
              <a:buNone/>
            </a:pPr>
            <a:endParaRPr lang="es-ES" dirty="0"/>
          </a:p>
          <a:p>
            <a:pPr marL="139700" indent="0">
              <a:buNone/>
            </a:pPr>
            <a:r>
              <a:rPr lang="es-ES" dirty="0"/>
              <a:t>El parámetro </a:t>
            </a:r>
            <a:r>
              <a:rPr lang="es-ES" b="1" dirty="0"/>
              <a:t>-g </a:t>
            </a:r>
            <a:r>
              <a:rPr lang="es-ES" dirty="0"/>
              <a:t>o </a:t>
            </a:r>
            <a:r>
              <a:rPr lang="es-ES" b="1" dirty="0"/>
              <a:t>--global</a:t>
            </a:r>
            <a:r>
              <a:rPr lang="es-ES" dirty="0"/>
              <a:t> nos muestra los paquetes globales</a:t>
            </a:r>
          </a:p>
          <a:p>
            <a:pPr marL="139700" indent="0">
              <a:buNone/>
            </a:pPr>
            <a:r>
              <a:rPr lang="es-ES" dirty="0"/>
              <a:t>El parámetro </a:t>
            </a:r>
            <a:r>
              <a:rPr lang="es-ES" b="1" dirty="0"/>
              <a:t>--</a:t>
            </a:r>
            <a:r>
              <a:rPr lang="es-ES" b="1" dirty="0" err="1"/>
              <a:t>depth</a:t>
            </a:r>
            <a:r>
              <a:rPr lang="es-ES" b="1" dirty="0"/>
              <a:t> 0</a:t>
            </a:r>
            <a:r>
              <a:rPr lang="es-ES" dirty="0"/>
              <a:t> indica que no muestre dependencias, sólo el paquete principal</a:t>
            </a:r>
            <a:endParaRPr lang="es-MX" dirty="0"/>
          </a:p>
        </p:txBody>
      </p:sp>
      <p:sp>
        <p:nvSpPr>
          <p:cNvPr id="4" name="Título 3">
            <a:extLst>
              <a:ext uri="{FF2B5EF4-FFF2-40B4-BE49-F238E27FC236}">
                <a16:creationId xmlns:a16="http://schemas.microsoft.com/office/drawing/2014/main" id="{BD99CE20-0EDD-D61F-2329-4494E6D4620F}"/>
              </a:ext>
            </a:extLst>
          </p:cNvPr>
          <p:cNvSpPr>
            <a:spLocks noGrp="1"/>
          </p:cNvSpPr>
          <p:nvPr>
            <p:ph type="title"/>
          </p:nvPr>
        </p:nvSpPr>
        <p:spPr>
          <a:xfrm>
            <a:off x="487017" y="539496"/>
            <a:ext cx="7936983" cy="572700"/>
          </a:xfrm>
        </p:spPr>
        <p:txBody>
          <a:bodyPr/>
          <a:lstStyle/>
          <a:p>
            <a:r>
              <a:rPr lang="es-MX" dirty="0"/>
              <a:t>Ver paquetes globales instalados </a:t>
            </a:r>
          </a:p>
        </p:txBody>
      </p:sp>
      <p:cxnSp>
        <p:nvCxnSpPr>
          <p:cNvPr id="8" name="Conector recto de flecha 7">
            <a:extLst>
              <a:ext uri="{FF2B5EF4-FFF2-40B4-BE49-F238E27FC236}">
                <a16:creationId xmlns:a16="http://schemas.microsoft.com/office/drawing/2014/main" id="{0AA21EC4-C9E2-28C1-82D3-25C73917FB9B}"/>
              </a:ext>
            </a:extLst>
          </p:cNvPr>
          <p:cNvCxnSpPr/>
          <p:nvPr/>
        </p:nvCxnSpPr>
        <p:spPr>
          <a:xfrm>
            <a:off x="3916017" y="2571750"/>
            <a:ext cx="655983"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2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807B-CFE7-31EB-15D1-76314AF17032}"/>
              </a:ext>
            </a:extLst>
          </p:cNvPr>
          <p:cNvSpPr>
            <a:spLocks noGrp="1"/>
          </p:cNvSpPr>
          <p:nvPr>
            <p:ph type="title"/>
          </p:nvPr>
        </p:nvSpPr>
        <p:spPr/>
        <p:txBody>
          <a:bodyPr/>
          <a:lstStyle/>
          <a:p>
            <a:r>
              <a:rPr lang="es-ES" dirty="0"/>
              <a:t>2.5 Desinstalando un módulo</a:t>
            </a:r>
            <a:endParaRPr lang="es-MX" dirty="0"/>
          </a:p>
        </p:txBody>
      </p:sp>
      <p:sp>
        <p:nvSpPr>
          <p:cNvPr id="3" name="Marcador de texto 2">
            <a:extLst>
              <a:ext uri="{FF2B5EF4-FFF2-40B4-BE49-F238E27FC236}">
                <a16:creationId xmlns:a16="http://schemas.microsoft.com/office/drawing/2014/main" id="{765B6598-40F8-01AD-D0AF-452D5403A404}"/>
              </a:ext>
            </a:extLst>
          </p:cNvPr>
          <p:cNvSpPr>
            <a:spLocks noGrp="1"/>
          </p:cNvSpPr>
          <p:nvPr>
            <p:ph type="body" idx="1"/>
          </p:nvPr>
        </p:nvSpPr>
        <p:spPr>
          <a:xfrm>
            <a:off x="1641698" y="1404129"/>
            <a:ext cx="4550379" cy="3101700"/>
          </a:xfrm>
        </p:spPr>
        <p:txBody>
          <a:bodyPr/>
          <a:lstStyle/>
          <a:p>
            <a:pPr marL="152400" indent="0">
              <a:buNone/>
            </a:pPr>
            <a:r>
              <a:rPr lang="es-ES" sz="2000" b="1" dirty="0" err="1"/>
              <a:t>Desintalar</a:t>
            </a:r>
            <a:r>
              <a:rPr lang="es-ES" sz="2000" b="1" dirty="0"/>
              <a:t> un modulo local:</a:t>
            </a:r>
          </a:p>
          <a:p>
            <a:pPr marL="152400" indent="0">
              <a:buNone/>
            </a:pPr>
            <a:endParaRPr lang="es-ES" sz="2000" dirty="0"/>
          </a:p>
          <a:p>
            <a:pPr marL="152400" indent="0">
              <a:buNone/>
            </a:pPr>
            <a:r>
              <a:rPr lang="es-ES" sz="2000" dirty="0" err="1"/>
              <a:t>npm</a:t>
            </a:r>
            <a:r>
              <a:rPr lang="es-ES" sz="2000" dirty="0"/>
              <a:t> </a:t>
            </a:r>
            <a:r>
              <a:rPr lang="es-ES" sz="2000" b="1" dirty="0" err="1"/>
              <a:t>uninstall</a:t>
            </a:r>
            <a:r>
              <a:rPr lang="es-ES" sz="2000" dirty="0"/>
              <a:t> </a:t>
            </a:r>
            <a:r>
              <a:rPr lang="es-ES" sz="2000" dirty="0" err="1"/>
              <a:t>howler</a:t>
            </a:r>
            <a:endParaRPr lang="es-ES" sz="2000" dirty="0"/>
          </a:p>
          <a:p>
            <a:pPr marL="152400" indent="0" algn="ctr">
              <a:buNone/>
            </a:pPr>
            <a:endParaRPr lang="es-ES" dirty="0"/>
          </a:p>
          <a:p>
            <a:pPr marL="152400" indent="0" algn="ctr">
              <a:buNone/>
            </a:pPr>
            <a:endParaRPr lang="es-ES" dirty="0"/>
          </a:p>
          <a:p>
            <a:pPr marL="152400" indent="0" algn="ctr">
              <a:buNone/>
            </a:pPr>
            <a:endParaRPr lang="es-ES" dirty="0"/>
          </a:p>
          <a:p>
            <a:pPr marL="152400" indent="0" algn="ctr">
              <a:buNone/>
            </a:pPr>
            <a:r>
              <a:rPr lang="es-ES" dirty="0"/>
              <a:t>Esto se encargará de eliminar el paquete de </a:t>
            </a:r>
            <a:r>
              <a:rPr lang="es-ES" b="1" dirty="0" err="1"/>
              <a:t>node_modules</a:t>
            </a:r>
            <a:r>
              <a:rPr lang="es-ES" b="1" dirty="0"/>
              <a:t>/ </a:t>
            </a:r>
            <a:r>
              <a:rPr lang="es-ES" dirty="0"/>
              <a:t>y eliminar su asociación al proyecto en el </a:t>
            </a:r>
            <a:r>
              <a:rPr lang="es-ES" b="1" dirty="0" err="1"/>
              <a:t>package.json</a:t>
            </a:r>
            <a:r>
              <a:rPr lang="es-ES" dirty="0"/>
              <a:t>, independientemente de ser una dependencia de desarrollo o de producción.</a:t>
            </a:r>
            <a:endParaRPr lang="es-MX" dirty="0"/>
          </a:p>
        </p:txBody>
      </p:sp>
    </p:spTree>
    <p:extLst>
      <p:ext uri="{BB962C8B-B14F-4D97-AF65-F5344CB8AC3E}">
        <p14:creationId xmlns:p14="http://schemas.microsoft.com/office/powerpoint/2010/main" val="16908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71CD35C-3651-C2D1-6B8E-BA6CF6315AC6}"/>
              </a:ext>
            </a:extLst>
          </p:cNvPr>
          <p:cNvSpPr>
            <a:spLocks noGrp="1"/>
          </p:cNvSpPr>
          <p:nvPr>
            <p:ph type="body" idx="1"/>
          </p:nvPr>
        </p:nvSpPr>
        <p:spPr>
          <a:xfrm>
            <a:off x="2088959" y="797841"/>
            <a:ext cx="3962700" cy="3101700"/>
          </a:xfrm>
        </p:spPr>
        <p:txBody>
          <a:bodyPr/>
          <a:lstStyle/>
          <a:p>
            <a:pPr marL="152400" indent="0">
              <a:buNone/>
            </a:pPr>
            <a:r>
              <a:rPr lang="es-ES" sz="2000" b="1" dirty="0"/>
              <a:t>Desinstalar módulos globales</a:t>
            </a:r>
          </a:p>
          <a:p>
            <a:pPr marL="152400" indent="0">
              <a:buNone/>
            </a:pPr>
            <a:endParaRPr lang="es-ES" sz="2000" b="1" dirty="0"/>
          </a:p>
          <a:p>
            <a:pPr marL="152400" indent="0">
              <a:buNone/>
            </a:pPr>
            <a:r>
              <a:rPr lang="es-ES" sz="2000" dirty="0" err="1"/>
              <a:t>npm</a:t>
            </a:r>
            <a:r>
              <a:rPr lang="es-ES" sz="2000" dirty="0"/>
              <a:t> </a:t>
            </a:r>
            <a:r>
              <a:rPr lang="es-ES" sz="2000" b="1" dirty="0" err="1"/>
              <a:t>uninstall</a:t>
            </a:r>
            <a:r>
              <a:rPr lang="es-ES" sz="2000" b="1" dirty="0"/>
              <a:t> -g </a:t>
            </a:r>
            <a:r>
              <a:rPr lang="es-ES" sz="2000" dirty="0" err="1"/>
              <a:t>parrotsay</a:t>
            </a:r>
            <a:endParaRPr lang="es-ES" sz="2000" dirty="0"/>
          </a:p>
          <a:p>
            <a:pPr marL="152400" indent="0">
              <a:buNone/>
            </a:pPr>
            <a:endParaRPr lang="es-MX" dirty="0"/>
          </a:p>
          <a:p>
            <a:pPr marL="152400" indent="0">
              <a:buNone/>
            </a:pPr>
            <a:endParaRPr lang="es-MX" dirty="0"/>
          </a:p>
          <a:p>
            <a:pPr marL="152400" indent="0">
              <a:buNone/>
            </a:pPr>
            <a:r>
              <a:rPr lang="es-ES" dirty="0"/>
              <a:t>En el caso de que no queramos continuar con un paquete global instalado, podemos desinstalarlo fácilmente.</a:t>
            </a:r>
          </a:p>
          <a:p>
            <a:pPr marL="152400" indent="0">
              <a:buNone/>
            </a:pPr>
            <a:r>
              <a:rPr lang="es-ES" dirty="0"/>
              <a:t>Esto eliminará el paquete por completo de nuestro sistema.</a:t>
            </a:r>
            <a:endParaRPr lang="es-MX" dirty="0"/>
          </a:p>
        </p:txBody>
      </p:sp>
    </p:spTree>
    <p:extLst>
      <p:ext uri="{BB962C8B-B14F-4D97-AF65-F5344CB8AC3E}">
        <p14:creationId xmlns:p14="http://schemas.microsoft.com/office/powerpoint/2010/main" val="174294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E741817-335F-7C58-ADB7-0F904E32AC46}"/>
              </a:ext>
            </a:extLst>
          </p:cNvPr>
          <p:cNvSpPr>
            <a:spLocks noGrp="1"/>
          </p:cNvSpPr>
          <p:nvPr>
            <p:ph type="subTitle" idx="3"/>
          </p:nvPr>
        </p:nvSpPr>
        <p:spPr>
          <a:xfrm>
            <a:off x="847719" y="2192287"/>
            <a:ext cx="2590800" cy="980700"/>
          </a:xfrm>
        </p:spPr>
        <p:txBody>
          <a:bodyPr/>
          <a:lstStyle/>
          <a:p>
            <a:r>
              <a:rPr lang="es-ES" dirty="0"/>
              <a:t>NPM tiene un sistema de actualización de dependencias integrado. Se puede activar ejecutando </a:t>
            </a:r>
            <a:r>
              <a:rPr lang="es-ES" b="1" dirty="0" err="1"/>
              <a:t>npm</a:t>
            </a:r>
            <a:r>
              <a:rPr lang="es-ES" b="1" dirty="0"/>
              <a:t> </a:t>
            </a:r>
            <a:r>
              <a:rPr lang="es-ES" b="1" dirty="0" err="1"/>
              <a:t>outdated</a:t>
            </a:r>
            <a:endParaRPr lang="es-MX" b="1" dirty="0"/>
          </a:p>
        </p:txBody>
      </p:sp>
      <p:sp>
        <p:nvSpPr>
          <p:cNvPr id="5" name="Subtítulo 4">
            <a:extLst>
              <a:ext uri="{FF2B5EF4-FFF2-40B4-BE49-F238E27FC236}">
                <a16:creationId xmlns:a16="http://schemas.microsoft.com/office/drawing/2014/main" id="{33DC45AD-0ADD-0007-DB8D-3AD60FEEB30B}"/>
              </a:ext>
            </a:extLst>
          </p:cNvPr>
          <p:cNvSpPr>
            <a:spLocks noGrp="1"/>
          </p:cNvSpPr>
          <p:nvPr>
            <p:ph type="subTitle" idx="4"/>
          </p:nvPr>
        </p:nvSpPr>
        <p:spPr>
          <a:xfrm>
            <a:off x="3587606" y="1211587"/>
            <a:ext cx="4312288" cy="980700"/>
          </a:xfrm>
        </p:spPr>
        <p:txBody>
          <a:bodyPr/>
          <a:lstStyle/>
          <a:p>
            <a:r>
              <a:rPr lang="es-ES" dirty="0"/>
              <a:t>Este menú nos mostrará las dependencias que tienen actualizaciones. </a:t>
            </a:r>
          </a:p>
          <a:p>
            <a:endParaRPr lang="es-ES" dirty="0"/>
          </a:p>
          <a:p>
            <a:r>
              <a:rPr lang="es-ES" dirty="0"/>
              <a:t>En la columna </a:t>
            </a:r>
            <a:r>
              <a:rPr lang="es-ES" b="1" dirty="0" err="1"/>
              <a:t>current</a:t>
            </a:r>
            <a:r>
              <a:rPr lang="es-ES" dirty="0"/>
              <a:t> la versión instalada en el proyecto, en la columna </a:t>
            </a:r>
            <a:r>
              <a:rPr lang="es-ES" b="1" dirty="0" err="1"/>
              <a:t>wanted</a:t>
            </a:r>
            <a:r>
              <a:rPr lang="es-ES" dirty="0"/>
              <a:t> la versión máxima determinada por nuestro versionado semántico del </a:t>
            </a:r>
            <a:r>
              <a:rPr lang="es-ES" b="1" dirty="0" err="1"/>
              <a:t>package.json</a:t>
            </a:r>
            <a:r>
              <a:rPr lang="es-ES" b="1" dirty="0"/>
              <a:t> </a:t>
            </a:r>
            <a:r>
              <a:rPr lang="es-ES" dirty="0"/>
              <a:t>y en </a:t>
            </a:r>
            <a:r>
              <a:rPr lang="es-ES" b="1" dirty="0" err="1"/>
              <a:t>latest</a:t>
            </a:r>
            <a:r>
              <a:rPr lang="es-ES" dirty="0"/>
              <a:t> la última versión disponible de la dependencia. </a:t>
            </a:r>
          </a:p>
          <a:p>
            <a:endParaRPr lang="es-ES" dirty="0"/>
          </a:p>
          <a:p>
            <a:r>
              <a:rPr lang="es-ES" dirty="0"/>
              <a:t>Además, los colores:</a:t>
            </a:r>
          </a:p>
          <a:p>
            <a:r>
              <a:rPr lang="es-ES" dirty="0"/>
              <a:t>En </a:t>
            </a:r>
            <a:r>
              <a:rPr lang="es-ES" b="1" dirty="0"/>
              <a:t>rojo</a:t>
            </a:r>
            <a:r>
              <a:rPr lang="es-ES" dirty="0"/>
              <a:t> mostrarán los paquetes que encajan con nuestra política de actualizaciones </a:t>
            </a:r>
            <a:r>
              <a:rPr lang="es-ES" b="1" dirty="0" err="1"/>
              <a:t>semver</a:t>
            </a:r>
            <a:r>
              <a:rPr lang="es-ES" dirty="0"/>
              <a:t> y podemos actualizar.</a:t>
            </a:r>
          </a:p>
          <a:p>
            <a:r>
              <a:rPr lang="es-ES" dirty="0"/>
              <a:t>En </a:t>
            </a:r>
            <a:r>
              <a:rPr lang="es-ES" b="1" dirty="0"/>
              <a:t>amarillo</a:t>
            </a:r>
            <a:r>
              <a:rPr lang="es-ES" dirty="0"/>
              <a:t> se nos mostrarán los paquetes que no encajan con nuestra política de actualizaciones. </a:t>
            </a:r>
            <a:endParaRPr lang="es-MX" dirty="0"/>
          </a:p>
        </p:txBody>
      </p:sp>
      <p:sp>
        <p:nvSpPr>
          <p:cNvPr id="6" name="Título 5">
            <a:extLst>
              <a:ext uri="{FF2B5EF4-FFF2-40B4-BE49-F238E27FC236}">
                <a16:creationId xmlns:a16="http://schemas.microsoft.com/office/drawing/2014/main" id="{920828E7-0A76-AC69-00D1-18B83C35B9C0}"/>
              </a:ext>
            </a:extLst>
          </p:cNvPr>
          <p:cNvSpPr>
            <a:spLocks noGrp="1"/>
          </p:cNvSpPr>
          <p:nvPr>
            <p:ph type="title"/>
          </p:nvPr>
        </p:nvSpPr>
        <p:spPr/>
        <p:txBody>
          <a:bodyPr/>
          <a:lstStyle/>
          <a:p>
            <a:r>
              <a:rPr lang="es-ES" dirty="0"/>
              <a:t>2.6 Actualización de un módulo</a:t>
            </a:r>
            <a:endParaRPr lang="es-MX" dirty="0"/>
          </a:p>
        </p:txBody>
      </p:sp>
      <p:sp>
        <p:nvSpPr>
          <p:cNvPr id="9" name="Abrir llave 8">
            <a:extLst>
              <a:ext uri="{FF2B5EF4-FFF2-40B4-BE49-F238E27FC236}">
                <a16:creationId xmlns:a16="http://schemas.microsoft.com/office/drawing/2014/main" id="{010A2705-60D7-1A0F-748E-B4E288C8CB17}"/>
              </a:ext>
            </a:extLst>
          </p:cNvPr>
          <p:cNvSpPr/>
          <p:nvPr/>
        </p:nvSpPr>
        <p:spPr>
          <a:xfrm>
            <a:off x="3438519" y="1341783"/>
            <a:ext cx="378107" cy="3262221"/>
          </a:xfrm>
          <a:prstGeom prst="leftBrace">
            <a:avLst>
              <a:gd name="adj1" fmla="val 68792"/>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022734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445F3BF-F957-159E-2E2D-4341554A5F3C}"/>
              </a:ext>
            </a:extLst>
          </p:cNvPr>
          <p:cNvSpPr>
            <a:spLocks noGrp="1"/>
          </p:cNvSpPr>
          <p:nvPr>
            <p:ph type="subTitle" idx="1"/>
          </p:nvPr>
        </p:nvSpPr>
        <p:spPr>
          <a:xfrm>
            <a:off x="85348" y="1439235"/>
            <a:ext cx="3482800" cy="1354200"/>
          </a:xfrm>
        </p:spPr>
        <p:txBody>
          <a:bodyPr/>
          <a:lstStyle/>
          <a:p>
            <a:pPr algn="ctr"/>
            <a:r>
              <a:rPr lang="es-ES" dirty="0"/>
              <a:t>Existe un paquete no oficial llamado </a:t>
            </a:r>
            <a:r>
              <a:rPr lang="es-ES" b="1" dirty="0" err="1"/>
              <a:t>npm-check</a:t>
            </a:r>
            <a:r>
              <a:rPr lang="es-ES" dirty="0"/>
              <a:t> que mejora considerablemente el sistema de actualización de dependencias de NPM, con un sistema interactivo, mucha información bien desglosada y algunos parámetros interesantes</a:t>
            </a:r>
            <a:endParaRPr lang="es-MX" dirty="0"/>
          </a:p>
        </p:txBody>
      </p:sp>
      <p:graphicFrame>
        <p:nvGraphicFramePr>
          <p:cNvPr id="4" name="Tabla 4">
            <a:extLst>
              <a:ext uri="{FF2B5EF4-FFF2-40B4-BE49-F238E27FC236}">
                <a16:creationId xmlns:a16="http://schemas.microsoft.com/office/drawing/2014/main" id="{CFBA4DC0-8C4B-882F-A21F-14A53BDD2874}"/>
              </a:ext>
            </a:extLst>
          </p:cNvPr>
          <p:cNvGraphicFramePr>
            <a:graphicFrameLocks noGrp="1"/>
          </p:cNvGraphicFramePr>
          <p:nvPr>
            <p:extLst>
              <p:ext uri="{D42A27DB-BD31-4B8C-83A1-F6EECF244321}">
                <p14:modId xmlns:p14="http://schemas.microsoft.com/office/powerpoint/2010/main" val="4125092759"/>
              </p:ext>
            </p:extLst>
          </p:nvPr>
        </p:nvGraphicFramePr>
        <p:xfrm>
          <a:off x="3717235" y="831850"/>
          <a:ext cx="4721087" cy="3479800"/>
        </p:xfrm>
        <a:graphic>
          <a:graphicData uri="http://schemas.openxmlformats.org/drawingml/2006/table">
            <a:tbl>
              <a:tblPr firstRow="1" bandRow="1">
                <a:tableStyleId>{69012ECD-51FC-41F1-AA8D-1B2483CD663E}</a:tableStyleId>
              </a:tblPr>
              <a:tblGrid>
                <a:gridCol w="1133061">
                  <a:extLst>
                    <a:ext uri="{9D8B030D-6E8A-4147-A177-3AD203B41FA5}">
                      <a16:colId xmlns:a16="http://schemas.microsoft.com/office/drawing/2014/main" val="2746206903"/>
                    </a:ext>
                  </a:extLst>
                </a:gridCol>
                <a:gridCol w="3588026">
                  <a:extLst>
                    <a:ext uri="{9D8B030D-6E8A-4147-A177-3AD203B41FA5}">
                      <a16:colId xmlns:a16="http://schemas.microsoft.com/office/drawing/2014/main" val="816288826"/>
                    </a:ext>
                  </a:extLst>
                </a:gridCol>
              </a:tblGrid>
              <a:tr h="370840">
                <a:tc>
                  <a:txBody>
                    <a:bodyPr/>
                    <a:lstStyle/>
                    <a:p>
                      <a:r>
                        <a:rPr lang="es-MX" dirty="0">
                          <a:solidFill>
                            <a:schemeClr val="bg2">
                              <a:lumMod val="50000"/>
                            </a:schemeClr>
                          </a:solidFill>
                          <a:effectLst/>
                        </a:rPr>
                        <a:t>Parámetro</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523253979"/>
                  </a:ext>
                </a:extLst>
              </a:tr>
              <a:tr h="370840">
                <a:tc>
                  <a:txBody>
                    <a:bodyPr/>
                    <a:lstStyle/>
                    <a:p>
                      <a:r>
                        <a:rPr lang="es-MX" dirty="0">
                          <a:solidFill>
                            <a:schemeClr val="bg2">
                              <a:lumMod val="50000"/>
                            </a:schemeClr>
                          </a:solidFill>
                          <a:effectLst/>
                        </a:rPr>
                        <a:t>-u</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Abre el menú interactivo de actualización. SPACE seleccionas paquetes y ENTER actualiza selección.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367318757"/>
                  </a:ext>
                </a:extLst>
              </a:tr>
              <a:tr h="370840">
                <a:tc>
                  <a:txBody>
                    <a:bodyPr/>
                    <a:lstStyle/>
                    <a:p>
                      <a:r>
                        <a:rPr lang="es-MX">
                          <a:solidFill>
                            <a:schemeClr val="bg2">
                              <a:lumMod val="50000"/>
                            </a:schemeClr>
                          </a:solidFill>
                          <a:effectLst/>
                        </a:rPr>
                        <a:t>-y</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abre menú interactivo, sino que actualiza todo sin preguntar.</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57076674"/>
                  </a:ext>
                </a:extLst>
              </a:tr>
              <a:tr h="370840">
                <a:tc>
                  <a:txBody>
                    <a:bodyPr/>
                    <a:lstStyle/>
                    <a:p>
                      <a:r>
                        <a:rPr lang="es-MX">
                          <a:solidFill>
                            <a:schemeClr val="bg2">
                              <a:lumMod val="50000"/>
                            </a:schemeClr>
                          </a:solidFill>
                          <a:effectLst/>
                        </a:rPr>
                        <a:t>-p</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desarrollo, sólo las de producción.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38527560"/>
                  </a:ext>
                </a:extLst>
              </a:tr>
              <a:tr h="370840">
                <a:tc>
                  <a:txBody>
                    <a:bodyPr/>
                    <a:lstStyle/>
                    <a:p>
                      <a:r>
                        <a:rPr lang="es-MX">
                          <a:solidFill>
                            <a:schemeClr val="bg2">
                              <a:lumMod val="50000"/>
                            </a:schemeClr>
                          </a:solidFill>
                          <a:effectLst/>
                        </a:rPr>
                        <a:t>-d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producción, sólo las de desarrollo.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146338862"/>
                  </a:ext>
                </a:extLst>
              </a:tr>
              <a:tr h="370840">
                <a:tc>
                  <a:txBody>
                    <a:bodyPr/>
                    <a:lstStyle/>
                    <a:p>
                      <a:r>
                        <a:rPr lang="es-MX">
                          <a:solidFill>
                            <a:schemeClr val="bg2">
                              <a:lumMod val="50000"/>
                            </a:schemeClr>
                          </a:solidFill>
                          <a:effectLst/>
                        </a:rPr>
                        <a:t>-g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Actualiza los paquetes globales del sistema, no los del proyecto.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241325"/>
                  </a:ext>
                </a:extLst>
              </a:tr>
            </a:tbl>
          </a:graphicData>
        </a:graphic>
      </p:graphicFrame>
    </p:spTree>
    <p:extLst>
      <p:ext uri="{BB962C8B-B14F-4D97-AF65-F5344CB8AC3E}">
        <p14:creationId xmlns:p14="http://schemas.microsoft.com/office/powerpoint/2010/main" val="315574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5DD9781-8211-7BAB-1ED2-39883B048B79}"/>
              </a:ext>
            </a:extLst>
          </p:cNvPr>
          <p:cNvSpPr>
            <a:spLocks noGrp="1"/>
          </p:cNvSpPr>
          <p:nvPr>
            <p:ph type="subTitle" idx="1"/>
          </p:nvPr>
        </p:nvSpPr>
        <p:spPr>
          <a:xfrm flipH="1">
            <a:off x="241508" y="1580604"/>
            <a:ext cx="3406153" cy="1354200"/>
          </a:xfrm>
        </p:spPr>
        <p:txBody>
          <a:bodyPr/>
          <a:lstStyle/>
          <a:p>
            <a:pPr algn="ctr"/>
            <a:r>
              <a:rPr lang="es-ES" dirty="0"/>
              <a:t>Para actualizar las dependencias de nuestro proyecto, tras instalarlo de forma global con </a:t>
            </a:r>
            <a:r>
              <a:rPr lang="es-ES" b="1" dirty="0" err="1"/>
              <a:t>npm</a:t>
            </a:r>
            <a:r>
              <a:rPr lang="es-ES" b="1" dirty="0"/>
              <a:t> </a:t>
            </a:r>
            <a:r>
              <a:rPr lang="es-ES" b="1" dirty="0" err="1"/>
              <a:t>install</a:t>
            </a:r>
            <a:r>
              <a:rPr lang="es-ES" b="1" dirty="0"/>
              <a:t> -g </a:t>
            </a:r>
            <a:r>
              <a:rPr lang="es-ES" b="1" dirty="0" err="1"/>
              <a:t>npm-check</a:t>
            </a:r>
            <a:r>
              <a:rPr lang="es-ES" dirty="0"/>
              <a:t>, podemos ejecutarlo en modo interactivo con un simple </a:t>
            </a:r>
            <a:r>
              <a:rPr lang="es-ES" b="1" dirty="0" err="1"/>
              <a:t>npm-check</a:t>
            </a:r>
            <a:r>
              <a:rPr lang="es-ES" dirty="0"/>
              <a:t> </a:t>
            </a:r>
            <a:r>
              <a:rPr lang="es-ES" b="1" dirty="0"/>
              <a:t>-u</a:t>
            </a:r>
            <a:r>
              <a:rPr lang="es-ES" dirty="0"/>
              <a:t>:</a:t>
            </a:r>
            <a:endParaRPr lang="es-MX" dirty="0"/>
          </a:p>
        </p:txBody>
      </p:sp>
      <p:sp>
        <p:nvSpPr>
          <p:cNvPr id="7" name="CuadroTexto 6">
            <a:extLst>
              <a:ext uri="{FF2B5EF4-FFF2-40B4-BE49-F238E27FC236}">
                <a16:creationId xmlns:a16="http://schemas.microsoft.com/office/drawing/2014/main" id="{40CE3930-29C0-D6D2-C960-966A925195F8}"/>
              </a:ext>
            </a:extLst>
          </p:cNvPr>
          <p:cNvSpPr txBox="1"/>
          <p:nvPr/>
        </p:nvSpPr>
        <p:spPr>
          <a:xfrm>
            <a:off x="5065988" y="1155754"/>
            <a:ext cx="3210339" cy="2031325"/>
          </a:xfrm>
          <a:prstGeom prst="rect">
            <a:avLst/>
          </a:prstGeom>
          <a:noFill/>
        </p:spPr>
        <p:txBody>
          <a:bodyPr wrap="square">
            <a:spAutoFit/>
          </a:bodyPr>
          <a:lstStyle/>
          <a:p>
            <a:r>
              <a:rPr lang="es-ES" b="1" dirty="0" err="1">
                <a:solidFill>
                  <a:schemeClr val="bg2">
                    <a:lumMod val="50000"/>
                  </a:schemeClr>
                </a:solidFill>
                <a:latin typeface="PT Sans" panose="020B0503020203020204" pitchFamily="34" charset="0"/>
              </a:rPr>
              <a:t>npm-check</a:t>
            </a:r>
            <a:r>
              <a:rPr lang="es-ES" dirty="0">
                <a:solidFill>
                  <a:schemeClr val="bg2">
                    <a:lumMod val="50000"/>
                  </a:schemeClr>
                </a:solidFill>
                <a:latin typeface="PT Sans" panose="020B0503020203020204" pitchFamily="34" charset="0"/>
              </a:rPr>
              <a:t> separa las actualizaciones en grupos de parches, versiones menores y versiones mayores, mostrando el número de versión actual y a actualizar, el texto </a:t>
            </a:r>
            <a:r>
              <a:rPr lang="es-ES" b="1" dirty="0" err="1">
                <a:solidFill>
                  <a:schemeClr val="bg2">
                    <a:lumMod val="50000"/>
                  </a:schemeClr>
                </a:solidFill>
                <a:latin typeface="PT Sans" panose="020B0503020203020204" pitchFamily="34" charset="0"/>
              </a:rPr>
              <a:t>devDep</a:t>
            </a:r>
            <a:r>
              <a:rPr lang="es-ES" dirty="0">
                <a:solidFill>
                  <a:schemeClr val="bg2">
                    <a:lumMod val="50000"/>
                  </a:schemeClr>
                </a:solidFill>
                <a:latin typeface="PT Sans" panose="020B0503020203020204" pitchFamily="34" charset="0"/>
              </a:rPr>
              <a:t> si es una dependencia de desarrollo, e incluso un enlace </a:t>
            </a:r>
            <a:r>
              <a:rPr lang="es-ES" b="1" dirty="0" err="1">
                <a:solidFill>
                  <a:schemeClr val="bg2">
                    <a:lumMod val="50000"/>
                  </a:schemeClr>
                </a:solidFill>
                <a:latin typeface="PT Sans" panose="020B0503020203020204" pitchFamily="34" charset="0"/>
              </a:rPr>
              <a:t>clickeable</a:t>
            </a:r>
            <a:r>
              <a:rPr lang="es-ES" dirty="0">
                <a:solidFill>
                  <a:schemeClr val="bg2">
                    <a:lumMod val="50000"/>
                  </a:schemeClr>
                </a:solidFill>
                <a:latin typeface="PT Sans" panose="020B0503020203020204" pitchFamily="34" charset="0"/>
              </a:rPr>
              <a:t> al </a:t>
            </a:r>
            <a:r>
              <a:rPr lang="es-ES" b="1" dirty="0">
                <a:solidFill>
                  <a:schemeClr val="bg2">
                    <a:lumMod val="50000"/>
                  </a:schemeClr>
                </a:solidFill>
                <a:latin typeface="PT Sans" panose="020B0503020203020204" pitchFamily="34" charset="0"/>
              </a:rPr>
              <a:t>README</a:t>
            </a:r>
            <a:r>
              <a:rPr lang="es-ES" dirty="0">
                <a:solidFill>
                  <a:schemeClr val="bg2">
                    <a:lumMod val="50000"/>
                  </a:schemeClr>
                </a:solidFill>
                <a:latin typeface="PT Sans" panose="020B0503020203020204" pitchFamily="34" charset="0"/>
              </a:rPr>
              <a:t> o la página de la dependencia para revisar los cambios.</a:t>
            </a:r>
            <a:endParaRPr lang="es-MX" dirty="0">
              <a:solidFill>
                <a:schemeClr val="bg2">
                  <a:lumMod val="50000"/>
                </a:schemeClr>
              </a:solidFill>
              <a:latin typeface="PT Sans" panose="020B0503020203020204" pitchFamily="34" charset="0"/>
            </a:endParaRPr>
          </a:p>
        </p:txBody>
      </p:sp>
      <p:sp>
        <p:nvSpPr>
          <p:cNvPr id="8" name="Flecha: a la derecha 7">
            <a:extLst>
              <a:ext uri="{FF2B5EF4-FFF2-40B4-BE49-F238E27FC236}">
                <a16:creationId xmlns:a16="http://schemas.microsoft.com/office/drawing/2014/main" id="{42D54BD7-66CD-BCA6-1B71-0E5393090DE6}"/>
              </a:ext>
            </a:extLst>
          </p:cNvPr>
          <p:cNvSpPr/>
          <p:nvPr/>
        </p:nvSpPr>
        <p:spPr>
          <a:xfrm>
            <a:off x="3949320" y="2089981"/>
            <a:ext cx="815009" cy="335446"/>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1925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D999B-3153-6ED1-9D38-C422F2752215}"/>
              </a:ext>
            </a:extLst>
          </p:cNvPr>
          <p:cNvSpPr>
            <a:spLocks noGrp="1"/>
          </p:cNvSpPr>
          <p:nvPr>
            <p:ph type="title"/>
          </p:nvPr>
        </p:nvSpPr>
        <p:spPr/>
        <p:txBody>
          <a:bodyPr/>
          <a:lstStyle/>
          <a:p>
            <a:pPr marL="342900" indent="-342900">
              <a:buFont typeface="Wingdings" panose="05000000000000000000" pitchFamily="2" charset="2"/>
              <a:buChar char="ü"/>
            </a:pPr>
            <a:r>
              <a:rPr lang="es-ES" dirty="0"/>
              <a:t>Cuenta de GitHub</a:t>
            </a:r>
            <a:endParaRPr lang="es-MX" dirty="0"/>
          </a:p>
        </p:txBody>
      </p:sp>
      <p:sp>
        <p:nvSpPr>
          <p:cNvPr id="5" name="Título 4">
            <a:extLst>
              <a:ext uri="{FF2B5EF4-FFF2-40B4-BE49-F238E27FC236}">
                <a16:creationId xmlns:a16="http://schemas.microsoft.com/office/drawing/2014/main" id="{E50C6C79-CC5A-3023-E018-49090D113A06}"/>
              </a:ext>
            </a:extLst>
          </p:cNvPr>
          <p:cNvSpPr>
            <a:spLocks noGrp="1"/>
          </p:cNvSpPr>
          <p:nvPr>
            <p:ph type="title" idx="3"/>
          </p:nvPr>
        </p:nvSpPr>
        <p:spPr/>
        <p:txBody>
          <a:bodyPr/>
          <a:lstStyle/>
          <a:p>
            <a:pPr marL="342900" indent="-342900">
              <a:buFont typeface="Wingdings" panose="05000000000000000000" pitchFamily="2" charset="2"/>
              <a:buChar char="ü"/>
            </a:pPr>
            <a:r>
              <a:rPr lang="es-ES" dirty="0"/>
              <a:t>Cuenta en </a:t>
            </a:r>
            <a:r>
              <a:rPr lang="es-ES" dirty="0" err="1"/>
              <a:t>npm</a:t>
            </a:r>
            <a:endParaRPr lang="es-MX" dirty="0"/>
          </a:p>
        </p:txBody>
      </p:sp>
      <p:sp>
        <p:nvSpPr>
          <p:cNvPr id="14" name="Título 13">
            <a:extLst>
              <a:ext uri="{FF2B5EF4-FFF2-40B4-BE49-F238E27FC236}">
                <a16:creationId xmlns:a16="http://schemas.microsoft.com/office/drawing/2014/main" id="{65C3B1C5-1CB1-CF86-3DD5-F86CBC177AAB}"/>
              </a:ext>
            </a:extLst>
          </p:cNvPr>
          <p:cNvSpPr>
            <a:spLocks noGrp="1"/>
          </p:cNvSpPr>
          <p:nvPr>
            <p:ph type="title" idx="15"/>
          </p:nvPr>
        </p:nvSpPr>
        <p:spPr/>
        <p:txBody>
          <a:bodyPr/>
          <a:lstStyle/>
          <a:p>
            <a:r>
              <a:rPr lang="es-ES" dirty="0"/>
              <a:t>2.7 Creación de un módulo</a:t>
            </a:r>
            <a:endParaRPr lang="es-MX" dirty="0"/>
          </a:p>
        </p:txBody>
      </p:sp>
      <p:sp>
        <p:nvSpPr>
          <p:cNvPr id="19" name="Título 1">
            <a:extLst>
              <a:ext uri="{FF2B5EF4-FFF2-40B4-BE49-F238E27FC236}">
                <a16:creationId xmlns:a16="http://schemas.microsoft.com/office/drawing/2014/main" id="{3AAAEFF5-93B9-EFA8-C4AB-71A67B3635DE}"/>
              </a:ext>
            </a:extLst>
          </p:cNvPr>
          <p:cNvSpPr txBox="1">
            <a:spLocks/>
          </p:cNvSpPr>
          <p:nvPr/>
        </p:nvSpPr>
        <p:spPr>
          <a:xfrm>
            <a:off x="3403800" y="3335778"/>
            <a:ext cx="23364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buFont typeface="Wingdings" panose="05000000000000000000" pitchFamily="2" charset="2"/>
              <a:buChar char="ü"/>
            </a:pPr>
            <a:r>
              <a:rPr lang="es-ES" dirty="0"/>
              <a:t>Tener </a:t>
            </a:r>
            <a:r>
              <a:rPr lang="es-ES" dirty="0" err="1"/>
              <a:t>Node</a:t>
            </a:r>
            <a:r>
              <a:rPr lang="es-ES" dirty="0"/>
              <a:t>, NPM y Git instalados </a:t>
            </a:r>
          </a:p>
        </p:txBody>
      </p:sp>
    </p:spTree>
    <p:extLst>
      <p:ext uri="{BB962C8B-B14F-4D97-AF65-F5344CB8AC3E}">
        <p14:creationId xmlns:p14="http://schemas.microsoft.com/office/powerpoint/2010/main" val="328595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5"/>
        <p:cNvGrpSpPr/>
        <p:nvPr/>
      </p:nvGrpSpPr>
      <p:grpSpPr>
        <a:xfrm>
          <a:off x="0" y="0"/>
          <a:ext cx="0" cy="0"/>
          <a:chOff x="0" y="0"/>
          <a:chExt cx="0" cy="0"/>
        </a:xfrm>
      </p:grpSpPr>
      <p:sp>
        <p:nvSpPr>
          <p:cNvPr id="5296" name="Google Shape;5296;p62"/>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5297" name="Google Shape;5297;p62"/>
          <p:cNvSpPr txBox="1">
            <a:spLocks noGrp="1"/>
          </p:cNvSpPr>
          <p:nvPr>
            <p:ph type="title" idx="4"/>
          </p:nvPr>
        </p:nvSpPr>
        <p:spPr>
          <a:xfrm>
            <a:off x="1195874" y="3421050"/>
            <a:ext cx="2814561"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Atributos</a:t>
            </a:r>
            <a:endParaRPr dirty="0"/>
          </a:p>
        </p:txBody>
      </p:sp>
      <p:sp>
        <p:nvSpPr>
          <p:cNvPr id="5298" name="Google Shape;5298;p62"/>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Color</a:t>
            </a:r>
          </a:p>
          <a:p>
            <a:pPr marL="0" lvl="0" indent="0" algn="ctr" rtl="0">
              <a:spcBef>
                <a:spcPts val="0"/>
              </a:spcBef>
              <a:spcAft>
                <a:spcPts val="0"/>
              </a:spcAft>
              <a:buNone/>
            </a:pPr>
            <a:r>
              <a:rPr lang="es-ES" dirty="0"/>
              <a:t>Marca</a:t>
            </a:r>
          </a:p>
          <a:p>
            <a:pPr marL="0" lvl="0" indent="0" algn="ctr" rtl="0">
              <a:spcBef>
                <a:spcPts val="0"/>
              </a:spcBef>
              <a:spcAft>
                <a:spcPts val="0"/>
              </a:spcAft>
              <a:buNone/>
            </a:pPr>
            <a:r>
              <a:rPr lang="es-ES" dirty="0"/>
              <a:t>Modelo</a:t>
            </a:r>
          </a:p>
          <a:p>
            <a:pPr marL="0" lvl="0" indent="0" algn="ctr" rtl="0">
              <a:spcBef>
                <a:spcPts val="0"/>
              </a:spcBef>
              <a:spcAft>
                <a:spcPts val="0"/>
              </a:spcAft>
              <a:buNone/>
            </a:pPr>
            <a:r>
              <a:rPr lang="es-ES" dirty="0"/>
              <a:t>Combustible</a:t>
            </a:r>
          </a:p>
        </p:txBody>
      </p:sp>
      <p:sp>
        <p:nvSpPr>
          <p:cNvPr id="5299" name="Google Shape;5299;p62"/>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Clase</a:t>
            </a:r>
            <a:endParaRPr dirty="0"/>
          </a:p>
        </p:txBody>
      </p:sp>
      <p:sp>
        <p:nvSpPr>
          <p:cNvPr id="5301" name="Google Shape;5301;p62"/>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Objeto</a:t>
            </a:r>
            <a:endParaRPr dirty="0"/>
          </a:p>
        </p:txBody>
      </p:sp>
      <p:sp>
        <p:nvSpPr>
          <p:cNvPr id="5302" name="Google Shape;5302;p62"/>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Rojo</a:t>
            </a:r>
            <a:endParaRPr dirty="0"/>
          </a:p>
        </p:txBody>
      </p:sp>
      <p:sp>
        <p:nvSpPr>
          <p:cNvPr id="5303" name="Google Shape;5303;p62"/>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Métodos</a:t>
            </a:r>
            <a:endParaRPr dirty="0"/>
          </a:p>
        </p:txBody>
      </p:sp>
      <p:sp>
        <p:nvSpPr>
          <p:cNvPr id="5304" name="Google Shape;5304;p62"/>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Arrancar()</a:t>
            </a:r>
          </a:p>
          <a:p>
            <a:pPr marL="0" lvl="0" indent="0" algn="ctr" rtl="0">
              <a:spcBef>
                <a:spcPts val="0"/>
              </a:spcBef>
              <a:spcAft>
                <a:spcPts val="0"/>
              </a:spcAft>
              <a:buNone/>
            </a:pPr>
            <a:r>
              <a:rPr lang="es-ES" dirty="0"/>
              <a:t>Detenerse()</a:t>
            </a:r>
          </a:p>
          <a:p>
            <a:pPr marL="0" lvl="0" indent="0" algn="ctr" rtl="0">
              <a:spcBef>
                <a:spcPts val="0"/>
              </a:spcBef>
              <a:spcAft>
                <a:spcPts val="0"/>
              </a:spcAft>
              <a:buNone/>
            </a:pPr>
            <a:r>
              <a:rPr lang="es-ES" dirty="0"/>
              <a:t>Acelerar()</a:t>
            </a:r>
          </a:p>
          <a:p>
            <a:pPr marL="0" lvl="0" indent="0" algn="ctr" rtl="0">
              <a:spcBef>
                <a:spcPts val="0"/>
              </a:spcBef>
              <a:spcAft>
                <a:spcPts val="0"/>
              </a:spcAft>
              <a:buNone/>
            </a:pPr>
            <a:r>
              <a:rPr lang="es-ES" dirty="0"/>
              <a:t>Frenar()</a:t>
            </a:r>
            <a:endParaRPr dirty="0"/>
          </a:p>
        </p:txBody>
      </p:sp>
      <p:grpSp>
        <p:nvGrpSpPr>
          <p:cNvPr id="5305" name="Google Shape;5305;p62"/>
          <p:cNvGrpSpPr/>
          <p:nvPr/>
        </p:nvGrpSpPr>
        <p:grpSpPr>
          <a:xfrm>
            <a:off x="2325828" y="3062366"/>
            <a:ext cx="271213" cy="365773"/>
            <a:chOff x="1333682" y="3344330"/>
            <a:chExt cx="271213" cy="383088"/>
          </a:xfrm>
        </p:grpSpPr>
        <p:sp>
          <p:nvSpPr>
            <p:cNvPr id="5306" name="Google Shape;5306;p6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2"/>
          <p:cNvGrpSpPr/>
          <p:nvPr/>
        </p:nvGrpSpPr>
        <p:grpSpPr>
          <a:xfrm>
            <a:off x="2125420" y="1683151"/>
            <a:ext cx="767411" cy="291091"/>
            <a:chOff x="1991294" y="1417190"/>
            <a:chExt cx="941608" cy="382965"/>
          </a:xfrm>
        </p:grpSpPr>
        <p:sp>
          <p:nvSpPr>
            <p:cNvPr id="5325" name="Google Shape;5325;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2"/>
          <p:cNvGrpSpPr/>
          <p:nvPr/>
        </p:nvGrpSpPr>
        <p:grpSpPr>
          <a:xfrm>
            <a:off x="6009545" y="1710926"/>
            <a:ext cx="767411" cy="291091"/>
            <a:chOff x="1991294" y="1417190"/>
            <a:chExt cx="941608" cy="382965"/>
          </a:xfrm>
        </p:grpSpPr>
        <p:sp>
          <p:nvSpPr>
            <p:cNvPr id="5339" name="Google Shape;5339;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2"/>
          <p:cNvGrpSpPr/>
          <p:nvPr/>
        </p:nvGrpSpPr>
        <p:grpSpPr>
          <a:xfrm>
            <a:off x="2125420" y="3295451"/>
            <a:ext cx="767411" cy="291091"/>
            <a:chOff x="1991294" y="1417190"/>
            <a:chExt cx="941608" cy="382965"/>
          </a:xfrm>
        </p:grpSpPr>
        <p:sp>
          <p:nvSpPr>
            <p:cNvPr id="5353" name="Google Shape;5353;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6009545" y="3323226"/>
            <a:ext cx="767411" cy="291091"/>
            <a:chOff x="1991294" y="1417190"/>
            <a:chExt cx="941608" cy="382965"/>
          </a:xfrm>
        </p:grpSpPr>
        <p:sp>
          <p:nvSpPr>
            <p:cNvPr id="5367" name="Google Shape;5367;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62"/>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410;p104">
            <a:extLst>
              <a:ext uri="{FF2B5EF4-FFF2-40B4-BE49-F238E27FC236}">
                <a16:creationId xmlns:a16="http://schemas.microsoft.com/office/drawing/2014/main" id="{62C6C42D-B2E8-E595-ABB4-D0A410F1B862}"/>
              </a:ext>
            </a:extLst>
          </p:cNvPr>
          <p:cNvGrpSpPr/>
          <p:nvPr/>
        </p:nvGrpSpPr>
        <p:grpSpPr>
          <a:xfrm>
            <a:off x="6099383" y="1463848"/>
            <a:ext cx="440505" cy="290018"/>
            <a:chOff x="5727616" y="4204699"/>
            <a:chExt cx="440505" cy="290018"/>
          </a:xfrm>
        </p:grpSpPr>
        <p:sp>
          <p:nvSpPr>
            <p:cNvPr id="3" name="Google Shape;15411;p104">
              <a:extLst>
                <a:ext uri="{FF2B5EF4-FFF2-40B4-BE49-F238E27FC236}">
                  <a16:creationId xmlns:a16="http://schemas.microsoft.com/office/drawing/2014/main" id="{8ABA40C3-96B6-B0AB-59E2-738C98D530F5}"/>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412;p104">
              <a:extLst>
                <a:ext uri="{FF2B5EF4-FFF2-40B4-BE49-F238E27FC236}">
                  <a16:creationId xmlns:a16="http://schemas.microsoft.com/office/drawing/2014/main" id="{B3709619-A72E-3861-0B16-C28E5D38F4E4}"/>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13;p104">
              <a:extLst>
                <a:ext uri="{FF2B5EF4-FFF2-40B4-BE49-F238E27FC236}">
                  <a16:creationId xmlns:a16="http://schemas.microsoft.com/office/drawing/2014/main" id="{7B20DD81-818D-C652-13A0-4D4B748C30FA}"/>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14;p104">
              <a:extLst>
                <a:ext uri="{FF2B5EF4-FFF2-40B4-BE49-F238E27FC236}">
                  <a16:creationId xmlns:a16="http://schemas.microsoft.com/office/drawing/2014/main" id="{E966BCE4-0687-177E-01ED-F204F064BA0F}"/>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15;p104">
              <a:extLst>
                <a:ext uri="{FF2B5EF4-FFF2-40B4-BE49-F238E27FC236}">
                  <a16:creationId xmlns:a16="http://schemas.microsoft.com/office/drawing/2014/main" id="{1FED0219-EA72-4751-5774-D388AD17195F}"/>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16;p104">
              <a:extLst>
                <a:ext uri="{FF2B5EF4-FFF2-40B4-BE49-F238E27FC236}">
                  <a16:creationId xmlns:a16="http://schemas.microsoft.com/office/drawing/2014/main" id="{75E39EEE-E38D-AB88-03A9-51FAE0910951}"/>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417;p104">
              <a:extLst>
                <a:ext uri="{FF2B5EF4-FFF2-40B4-BE49-F238E27FC236}">
                  <a16:creationId xmlns:a16="http://schemas.microsoft.com/office/drawing/2014/main" id="{8FC4BA34-75E0-3293-9BE3-B0152621B87C}"/>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418;p104">
              <a:extLst>
                <a:ext uri="{FF2B5EF4-FFF2-40B4-BE49-F238E27FC236}">
                  <a16:creationId xmlns:a16="http://schemas.microsoft.com/office/drawing/2014/main" id="{578254B3-54F6-E3E0-ADEC-CC6C27282EDD}"/>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5610;p105">
            <a:extLst>
              <a:ext uri="{FF2B5EF4-FFF2-40B4-BE49-F238E27FC236}">
                <a16:creationId xmlns:a16="http://schemas.microsoft.com/office/drawing/2014/main" id="{6E5BA432-BA0A-8E03-0ECF-29712FD048C5}"/>
              </a:ext>
            </a:extLst>
          </p:cNvPr>
          <p:cNvGrpSpPr/>
          <p:nvPr/>
        </p:nvGrpSpPr>
        <p:grpSpPr>
          <a:xfrm>
            <a:off x="6191303" y="3032696"/>
            <a:ext cx="284847" cy="373627"/>
            <a:chOff x="1805901" y="1960358"/>
            <a:chExt cx="284847" cy="373627"/>
          </a:xfrm>
        </p:grpSpPr>
        <p:sp>
          <p:nvSpPr>
            <p:cNvPr id="12" name="Google Shape;15611;p105">
              <a:extLst>
                <a:ext uri="{FF2B5EF4-FFF2-40B4-BE49-F238E27FC236}">
                  <a16:creationId xmlns:a16="http://schemas.microsoft.com/office/drawing/2014/main" id="{4F90A409-ED35-E501-C9E7-501B8489BF45}"/>
                </a:ext>
              </a:extLst>
            </p:cNvPr>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12;p105">
              <a:extLst>
                <a:ext uri="{FF2B5EF4-FFF2-40B4-BE49-F238E27FC236}">
                  <a16:creationId xmlns:a16="http://schemas.microsoft.com/office/drawing/2014/main" id="{F6F2C710-1F56-E829-AA9B-854BD9A8B907}"/>
                </a:ext>
              </a:extLst>
            </p:cNvPr>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6033;p106">
            <a:extLst>
              <a:ext uri="{FF2B5EF4-FFF2-40B4-BE49-F238E27FC236}">
                <a16:creationId xmlns:a16="http://schemas.microsoft.com/office/drawing/2014/main" id="{25F90D57-6CE5-B7AE-DF59-0D667539CFCE}"/>
              </a:ext>
            </a:extLst>
          </p:cNvPr>
          <p:cNvSpPr/>
          <p:nvPr/>
        </p:nvSpPr>
        <p:spPr>
          <a:xfrm>
            <a:off x="2305755" y="13940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Subtítulo 15">
            <a:extLst>
              <a:ext uri="{FF2B5EF4-FFF2-40B4-BE49-F238E27FC236}">
                <a16:creationId xmlns:a16="http://schemas.microsoft.com/office/drawing/2014/main" id="{C3EF5A30-0D9C-FB6F-2AB9-C05D65C655C1}"/>
              </a:ext>
            </a:extLst>
          </p:cNvPr>
          <p:cNvSpPr>
            <a:spLocks noGrp="1"/>
          </p:cNvSpPr>
          <p:nvPr>
            <p:ph type="subTitle" idx="1"/>
          </p:nvPr>
        </p:nvSpPr>
        <p:spPr/>
        <p:txBody>
          <a:bodyPr/>
          <a:lstStyle/>
          <a:p>
            <a:r>
              <a:rPr lang="es-ES" dirty="0"/>
              <a:t>Carro</a:t>
            </a:r>
            <a:endParaRPr lang="es-MX"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482600" indent="-342900" algn="l">
              <a:buAutoNum type="arabicPeriod"/>
            </a:pPr>
            <a:r>
              <a:rPr lang="es-ES" dirty="0"/>
              <a:t>Crear una carpeta nueva.</a:t>
            </a:r>
          </a:p>
          <a:p>
            <a:pPr marL="482600" indent="-342900" algn="l">
              <a:buAutoNum type="arabicPeriod"/>
            </a:pPr>
            <a:r>
              <a:rPr lang="es-ES"/>
              <a:t>Abrir </a:t>
            </a:r>
            <a:r>
              <a:rPr lang="es-ES" dirty="0"/>
              <a:t>la carpeta desde Visual Studio. </a:t>
            </a:r>
          </a:p>
          <a:p>
            <a:pPr marL="482600" indent="-342900" algn="l">
              <a:buAutoNum type="arabicPeriod"/>
            </a:pPr>
            <a:r>
              <a:rPr lang="es-ES" dirty="0"/>
              <a:t>Crear un archivo de </a:t>
            </a:r>
            <a:r>
              <a:rPr lang="es-ES" dirty="0" err="1"/>
              <a:t>node</a:t>
            </a:r>
            <a:r>
              <a:rPr lang="es-ES" dirty="0"/>
              <a:t> desde la terminal (F1 o </a:t>
            </a:r>
            <a:r>
              <a:rPr lang="es-ES" dirty="0" err="1"/>
              <a:t>ctl</a:t>
            </a:r>
            <a:r>
              <a:rPr lang="es-ES" dirty="0"/>
              <a:t> + shift + P que abre una ventana donde podremos escribir las palabras terminal </a:t>
            </a:r>
            <a:r>
              <a:rPr lang="es-ES" dirty="0" err="1"/>
              <a:t>integrated</a:t>
            </a:r>
            <a:r>
              <a:rPr lang="es-ES" dirty="0"/>
              <a:t>).</a:t>
            </a:r>
          </a:p>
          <a:p>
            <a:pPr marL="482600" indent="-342900" algn="l">
              <a:buAutoNum type="arabicPeriod"/>
            </a:pPr>
            <a:r>
              <a:rPr lang="es-ES" dirty="0"/>
              <a:t>Ejecutar el comando </a:t>
            </a:r>
            <a:r>
              <a:rPr lang="es-ES" b="1" dirty="0" err="1"/>
              <a:t>npm</a:t>
            </a:r>
            <a:r>
              <a:rPr lang="es-ES" b="1" dirty="0"/>
              <a:t> </a:t>
            </a:r>
            <a:r>
              <a:rPr lang="es-ES" b="1" dirty="0" err="1"/>
              <a:t>init</a:t>
            </a:r>
            <a:r>
              <a:rPr lang="es-ES" b="1" dirty="0"/>
              <a:t> –y</a:t>
            </a:r>
            <a:r>
              <a:rPr lang="es-MX" b="1" dirty="0"/>
              <a:t> </a:t>
            </a:r>
            <a:r>
              <a:rPr lang="es-MX" dirty="0"/>
              <a:t>que crea un proyecto </a:t>
            </a:r>
            <a:r>
              <a:rPr lang="es-MX" dirty="0" err="1"/>
              <a:t>package.json</a:t>
            </a:r>
            <a:r>
              <a:rPr lang="es-MX" dirty="0"/>
              <a:t> en donde vamos a describir un proyecto o módulo que vamos a publicar en </a:t>
            </a:r>
            <a:r>
              <a:rPr lang="es-MX" dirty="0" err="1"/>
              <a:t>npm</a:t>
            </a:r>
            <a:r>
              <a:rPr lang="es-MX" dirty="0"/>
              <a:t>.</a:t>
            </a:r>
          </a:p>
          <a:p>
            <a:pPr marL="482600" indent="-342900" algn="l">
              <a:buAutoNum type="arabicPeriod"/>
            </a:pPr>
            <a:r>
              <a:rPr lang="es-ES" dirty="0"/>
              <a:t>Dentro del proyecto creamos una carpeta que se llame </a:t>
            </a:r>
            <a:r>
              <a:rPr lang="es-ES" b="1" dirty="0" err="1"/>
              <a:t>src</a:t>
            </a:r>
            <a:r>
              <a:rPr lang="es-ES" dirty="0"/>
              <a:t>.</a:t>
            </a:r>
          </a:p>
          <a:p>
            <a:pPr marL="482600" indent="-342900" algn="l">
              <a:buAutoNum type="arabicPeriod"/>
            </a:pPr>
            <a:r>
              <a:rPr lang="es-ES" dirty="0"/>
              <a:t>Dentro de esa carpeta creamos un archivo llamado index.js que nos va a servir para exportar algunas funciones a otros proyectos (importándolos).</a:t>
            </a:r>
          </a:p>
          <a:p>
            <a:pPr marL="482600" indent="-342900" algn="l">
              <a:buAutoNum type="arabicPeriod"/>
            </a:pPr>
            <a:r>
              <a:rPr lang="es-ES" dirty="0"/>
              <a:t>En el archivo </a:t>
            </a:r>
            <a:r>
              <a:rPr lang="es-ES" dirty="0" err="1"/>
              <a:t>index</a:t>
            </a:r>
            <a:r>
              <a:rPr lang="es-ES" dirty="0"/>
              <a:t> se crean dos funciones aleatorias que permiten dar a conocer la función de estas y como utilizarlas.</a:t>
            </a:r>
          </a:p>
          <a:p>
            <a:pPr marL="482600" indent="-342900" algn="l">
              <a:buAutoNum type="arabicPeriod"/>
            </a:pPr>
            <a:r>
              <a:rPr lang="es-ES" dirty="0"/>
              <a:t>Tomamos valores de la página </a:t>
            </a:r>
            <a:r>
              <a:rPr lang="es-ES" dirty="0" err="1"/>
              <a:t>jsonplaceholder</a:t>
            </a:r>
            <a:r>
              <a:rPr lang="es-ES" dirty="0"/>
              <a:t>, en la sección de </a:t>
            </a:r>
            <a:r>
              <a:rPr lang="es-ES" dirty="0" err="1"/>
              <a:t>users</a:t>
            </a:r>
            <a:r>
              <a:rPr lang="es-ES" dirty="0"/>
              <a:t> y tomamos datos en formato </a:t>
            </a:r>
            <a:r>
              <a:rPr lang="es-ES" dirty="0" err="1"/>
              <a:t>json</a:t>
            </a:r>
            <a:r>
              <a:rPr lang="es-ES" dirty="0"/>
              <a:t>.</a:t>
            </a:r>
          </a:p>
          <a:p>
            <a:pPr marL="482600" indent="-342900" algn="l">
              <a:buAutoNum type="arabicPeriod"/>
            </a:pPr>
            <a:r>
              <a:rPr lang="es-ES" dirty="0"/>
              <a:t>Creamos una variable para utilizar una dependencia (</a:t>
            </a:r>
            <a:r>
              <a:rPr lang="es-ES" dirty="0" err="1"/>
              <a:t>axios</a:t>
            </a:r>
            <a:r>
              <a:rPr lang="es-ES" dirty="0"/>
              <a:t>) e instalamos la dependencia (</a:t>
            </a:r>
            <a:r>
              <a:rPr lang="es-ES" dirty="0" err="1"/>
              <a:t>npm</a:t>
            </a:r>
            <a:r>
              <a:rPr lang="es-ES" dirty="0"/>
              <a:t> i </a:t>
            </a:r>
            <a:r>
              <a:rPr lang="es-ES" dirty="0" err="1"/>
              <a:t>axios</a:t>
            </a:r>
            <a:r>
              <a:rPr lang="es-ES" dirty="0"/>
              <a:t>).</a:t>
            </a:r>
          </a:p>
          <a:p>
            <a:pPr marL="482600" indent="-342900" algn="l">
              <a:buAutoNum type="arabicPeriod"/>
            </a:pPr>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
        <p:nvSpPr>
          <p:cNvPr id="6" name="Título 5">
            <a:extLst>
              <a:ext uri="{FF2B5EF4-FFF2-40B4-BE49-F238E27FC236}">
                <a16:creationId xmlns:a16="http://schemas.microsoft.com/office/drawing/2014/main" id="{F3C12E80-04AA-AEC4-FD94-D091FF59E56B}"/>
              </a:ext>
            </a:extLst>
          </p:cNvPr>
          <p:cNvSpPr>
            <a:spLocks noGrp="1"/>
          </p:cNvSpPr>
          <p:nvPr>
            <p:ph type="title"/>
          </p:nvPr>
        </p:nvSpPr>
        <p:spPr/>
        <p:txBody>
          <a:bodyPr/>
          <a:lstStyle/>
          <a:p>
            <a:r>
              <a:rPr lang="es-ES" dirty="0"/>
              <a:t>Práctica</a:t>
            </a:r>
            <a:endParaRPr lang="es-MX" dirty="0"/>
          </a:p>
        </p:txBody>
      </p:sp>
    </p:spTree>
    <p:extLst>
      <p:ext uri="{BB962C8B-B14F-4D97-AF65-F5344CB8AC3E}">
        <p14:creationId xmlns:p14="http://schemas.microsoft.com/office/powerpoint/2010/main" val="28895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139700" indent="0" algn="l"/>
            <a:r>
              <a:rPr lang="es-ES" dirty="0"/>
              <a:t>10. Usamos la dependencia y le hacemos una petición </a:t>
            </a:r>
            <a:r>
              <a:rPr lang="es-ES" dirty="0" err="1"/>
              <a:t>get</a:t>
            </a:r>
            <a:r>
              <a:rPr lang="es-ES" dirty="0"/>
              <a:t> a la dirección que checamos en </a:t>
            </a:r>
            <a:r>
              <a:rPr lang="es-ES" dirty="0" err="1"/>
              <a:t>jsonplaceholder</a:t>
            </a:r>
            <a:r>
              <a:rPr lang="es-ES" dirty="0"/>
              <a:t> y los guardamos en una constante.</a:t>
            </a:r>
          </a:p>
          <a:p>
            <a:pPr marL="139700" indent="0" algn="l"/>
            <a:r>
              <a:rPr lang="es-ES" dirty="0"/>
              <a:t>11. Solicitamos solo los valores que nos interesan para que los muestre en consola.</a:t>
            </a:r>
          </a:p>
          <a:p>
            <a:pPr marL="139700" indent="0" algn="l"/>
            <a:r>
              <a:rPr lang="es-ES" dirty="0"/>
              <a:t>12. Exportamos las funciones (</a:t>
            </a:r>
            <a:r>
              <a:rPr lang="es-ES" dirty="0" err="1"/>
              <a:t>users</a:t>
            </a:r>
            <a:r>
              <a:rPr lang="es-ES" dirty="0"/>
              <a:t> y </a:t>
            </a:r>
            <a:r>
              <a:rPr lang="es-ES" dirty="0" err="1"/>
              <a:t>greet</a:t>
            </a:r>
            <a:r>
              <a:rPr lang="es-ES" dirty="0"/>
              <a:t>).</a:t>
            </a:r>
          </a:p>
          <a:p>
            <a:pPr marL="139700" indent="0" algn="l"/>
            <a:r>
              <a:rPr lang="es-ES" dirty="0"/>
              <a:t>13. Limpiamos la terminal y agregamos un nombre de usuario </a:t>
            </a:r>
            <a:r>
              <a:rPr lang="es-ES" dirty="0" err="1"/>
              <a:t>npm</a:t>
            </a:r>
            <a:r>
              <a:rPr lang="es-ES" dirty="0"/>
              <a:t> </a:t>
            </a:r>
            <a:r>
              <a:rPr lang="es-ES" dirty="0" err="1"/>
              <a:t>adduser</a:t>
            </a:r>
            <a:endParaRPr lang="es-ES" dirty="0"/>
          </a:p>
          <a:p>
            <a:pPr marL="139700" indent="0" algn="l"/>
            <a:r>
              <a:rPr lang="es-ES" dirty="0"/>
              <a:t>(agregamos un nombre de usuario, una contraseña, un corre y un token que nos envían al correo).</a:t>
            </a:r>
          </a:p>
          <a:p>
            <a:pPr marL="139700" indent="0" algn="l"/>
            <a:r>
              <a:rPr lang="es-ES" dirty="0"/>
              <a:t>14. Iniciamos sesión en el navegador en la cuenta de </a:t>
            </a:r>
            <a:r>
              <a:rPr lang="es-ES" dirty="0" err="1"/>
              <a:t>npm</a:t>
            </a:r>
            <a:r>
              <a:rPr lang="es-ES" dirty="0"/>
              <a:t>.</a:t>
            </a:r>
          </a:p>
          <a:p>
            <a:pPr marL="139700" indent="0" algn="l"/>
            <a:r>
              <a:rPr lang="es-ES" dirty="0"/>
              <a:t>15. En el archivo </a:t>
            </a:r>
            <a:r>
              <a:rPr lang="es-ES" dirty="0" err="1"/>
              <a:t>package.json</a:t>
            </a:r>
            <a:r>
              <a:rPr lang="es-ES" dirty="0"/>
              <a:t> fijarnos que el nombre que le asignamos al proyecto, no exista en </a:t>
            </a:r>
            <a:r>
              <a:rPr lang="es-ES" dirty="0" err="1"/>
              <a:t>npm</a:t>
            </a:r>
            <a:r>
              <a:rPr lang="es-ES" dirty="0"/>
              <a:t>.</a:t>
            </a:r>
          </a:p>
          <a:p>
            <a:pPr marL="139700" indent="0" algn="l"/>
            <a:r>
              <a:rPr lang="es-ES" dirty="0"/>
              <a:t>16. En la termina colocamos el comando </a:t>
            </a:r>
            <a:r>
              <a:rPr lang="es-ES" dirty="0" err="1"/>
              <a:t>npm</a:t>
            </a:r>
            <a:r>
              <a:rPr lang="es-ES" dirty="0"/>
              <a:t> </a:t>
            </a:r>
            <a:r>
              <a:rPr lang="es-ES" dirty="0" err="1"/>
              <a:t>publish</a:t>
            </a:r>
            <a:r>
              <a:rPr lang="es-ES" dirty="0"/>
              <a:t>.</a:t>
            </a:r>
          </a:p>
          <a:p>
            <a:pPr marL="139700" indent="0" algn="l"/>
            <a:endParaRPr lang="es-ES" dirty="0"/>
          </a:p>
          <a:p>
            <a:pPr marL="139700" indent="0" algn="l"/>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Tree>
    <p:extLst>
      <p:ext uri="{BB962C8B-B14F-4D97-AF65-F5344CB8AC3E}">
        <p14:creationId xmlns:p14="http://schemas.microsoft.com/office/powerpoint/2010/main" val="321794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Conceptos básicos</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3.1 Introducción</a:t>
            </a:r>
          </a:p>
          <a:p>
            <a:pPr marL="0" lvl="0" indent="0" algn="l" rtl="0">
              <a:spcBef>
                <a:spcPts val="0"/>
              </a:spcBef>
              <a:spcAft>
                <a:spcPts val="0"/>
              </a:spcAft>
              <a:buNone/>
            </a:pPr>
            <a:r>
              <a:rPr lang="es-ES" dirty="0"/>
              <a:t>3.2 </a:t>
            </a:r>
            <a:r>
              <a:rPr lang="es-ES" dirty="0" err="1"/>
              <a:t>Callbacks</a:t>
            </a:r>
            <a:endParaRPr lang="es-ES" dirty="0"/>
          </a:p>
          <a:p>
            <a:pPr marL="0" lvl="0" indent="0" algn="l" rtl="0">
              <a:spcBef>
                <a:spcPts val="0"/>
              </a:spcBef>
              <a:spcAft>
                <a:spcPts val="0"/>
              </a:spcAft>
              <a:buNone/>
            </a:pPr>
            <a:r>
              <a:rPr lang="es-ES" dirty="0"/>
              <a:t>3.3 Código no bloqueante</a:t>
            </a:r>
          </a:p>
          <a:p>
            <a:pPr marL="0" lvl="0" indent="0" algn="l" rtl="0">
              <a:spcBef>
                <a:spcPts val="0"/>
              </a:spcBef>
              <a:spcAft>
                <a:spcPts val="0"/>
              </a:spcAft>
              <a:buNone/>
            </a:pPr>
            <a:r>
              <a:rPr lang="es-ES" dirty="0"/>
              <a:t>3.4 Programación por eventos</a:t>
            </a:r>
          </a:p>
          <a:p>
            <a:pPr marL="0" lvl="0" indent="0" algn="l" rtl="0">
              <a:spcBef>
                <a:spcPts val="0"/>
              </a:spcBef>
              <a:spcAft>
                <a:spcPts val="0"/>
              </a:spcAft>
              <a:buNone/>
            </a:pPr>
            <a:r>
              <a:rPr lang="es-ES" dirty="0"/>
              <a:t>3.5 Emisor de eventos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574482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B7188-EF04-86EE-54C9-794720FD3ED4}"/>
              </a:ext>
            </a:extLst>
          </p:cNvPr>
          <p:cNvSpPr>
            <a:spLocks noGrp="1"/>
          </p:cNvSpPr>
          <p:nvPr>
            <p:ph type="title"/>
          </p:nvPr>
        </p:nvSpPr>
        <p:spPr/>
        <p:txBody>
          <a:bodyPr/>
          <a:lstStyle/>
          <a:p>
            <a:r>
              <a:rPr lang="es-ES" dirty="0"/>
              <a:t>3.1 Introducción</a:t>
            </a:r>
            <a:endParaRPr lang="es-MX" dirty="0"/>
          </a:p>
        </p:txBody>
      </p:sp>
      <p:sp>
        <p:nvSpPr>
          <p:cNvPr id="3" name="Marcador de texto 2">
            <a:extLst>
              <a:ext uri="{FF2B5EF4-FFF2-40B4-BE49-F238E27FC236}">
                <a16:creationId xmlns:a16="http://schemas.microsoft.com/office/drawing/2014/main" id="{00EE0B50-085A-46E8-9813-01FA58D2CBC4}"/>
              </a:ext>
            </a:extLst>
          </p:cNvPr>
          <p:cNvSpPr>
            <a:spLocks noGrp="1"/>
          </p:cNvSpPr>
          <p:nvPr>
            <p:ph type="body" idx="1"/>
          </p:nvPr>
        </p:nvSpPr>
        <p:spPr>
          <a:xfrm>
            <a:off x="1114924" y="1384250"/>
            <a:ext cx="6949439" cy="3101700"/>
          </a:xfrm>
        </p:spPr>
        <p:txBody>
          <a:bodyPr/>
          <a:lstStyle/>
          <a:p>
            <a:pPr marL="152400" indent="0">
              <a:buNone/>
            </a:pPr>
            <a:r>
              <a:rPr lang="es-ES" dirty="0"/>
              <a:t>Una función en JavaScript es similar a un </a:t>
            </a:r>
            <a:r>
              <a:rPr lang="es-ES" b="1" dirty="0"/>
              <a:t>procedimiento</a:t>
            </a:r>
          </a:p>
          <a:p>
            <a:pPr marL="152400" indent="0">
              <a:buNone/>
            </a:pPr>
            <a:r>
              <a:rPr lang="es-ES" dirty="0"/>
              <a:t>Son un </a:t>
            </a:r>
            <a:r>
              <a:rPr lang="es-ES" b="1" dirty="0"/>
              <a:t>conjunto</a:t>
            </a:r>
            <a:r>
              <a:rPr lang="es-ES" dirty="0"/>
              <a:t> de </a:t>
            </a:r>
            <a:r>
              <a:rPr lang="es-ES" b="1" dirty="0"/>
              <a:t>instrucciones</a:t>
            </a:r>
            <a:r>
              <a:rPr lang="es-ES" dirty="0"/>
              <a:t> que </a:t>
            </a:r>
            <a:r>
              <a:rPr lang="es-ES" b="1" dirty="0"/>
              <a:t>realiza</a:t>
            </a:r>
            <a:r>
              <a:rPr lang="es-ES" dirty="0"/>
              <a:t> una </a:t>
            </a:r>
            <a:r>
              <a:rPr lang="es-ES" b="1" dirty="0"/>
              <a:t>tarea</a:t>
            </a:r>
            <a:r>
              <a:rPr lang="es-ES" dirty="0"/>
              <a:t> o </a:t>
            </a:r>
            <a:r>
              <a:rPr lang="es-ES" b="1" dirty="0"/>
              <a:t>calcula</a:t>
            </a:r>
            <a:r>
              <a:rPr lang="es-ES" dirty="0"/>
              <a:t> un </a:t>
            </a:r>
            <a:r>
              <a:rPr lang="es-ES" b="1" dirty="0"/>
              <a:t>valor</a:t>
            </a:r>
            <a:r>
              <a:rPr lang="es-ES" dirty="0"/>
              <a:t>, pero para que un procedimiento califique como función, debe </a:t>
            </a:r>
            <a:r>
              <a:rPr lang="es-ES" b="1" dirty="0"/>
              <a:t>tomar</a:t>
            </a:r>
            <a:r>
              <a:rPr lang="es-ES" dirty="0"/>
              <a:t> alguna </a:t>
            </a:r>
            <a:r>
              <a:rPr lang="es-ES" b="1" dirty="0"/>
              <a:t>entrada</a:t>
            </a:r>
            <a:r>
              <a:rPr lang="es-ES" dirty="0"/>
              <a:t> y </a:t>
            </a:r>
            <a:r>
              <a:rPr lang="es-ES" b="1" dirty="0"/>
              <a:t>devolver</a:t>
            </a:r>
            <a:r>
              <a:rPr lang="es-ES" dirty="0"/>
              <a:t> una </a:t>
            </a:r>
            <a:r>
              <a:rPr lang="es-ES" b="1" dirty="0"/>
              <a:t>salida</a:t>
            </a:r>
            <a:r>
              <a:rPr lang="es-ES" dirty="0"/>
              <a:t> donde hay alguna </a:t>
            </a:r>
            <a:r>
              <a:rPr lang="es-ES" b="1" dirty="0"/>
              <a:t>relación</a:t>
            </a:r>
            <a:r>
              <a:rPr lang="es-ES" dirty="0"/>
              <a:t> obvia entre la entrada y la salida. </a:t>
            </a:r>
          </a:p>
          <a:p>
            <a:pPr marL="152400" indent="0">
              <a:buNone/>
            </a:pPr>
            <a:r>
              <a:rPr lang="es-ES" dirty="0"/>
              <a:t>Para usar una función, se debe definir en algún lugar del ámbito desde el que deseas llamarla.</a:t>
            </a:r>
            <a:endParaRPr lang="es-MX" dirty="0"/>
          </a:p>
        </p:txBody>
      </p:sp>
      <p:pic>
        <p:nvPicPr>
          <p:cNvPr id="2050" name="Picture 2" descr="Funciones en JavaScript">
            <a:extLst>
              <a:ext uri="{FF2B5EF4-FFF2-40B4-BE49-F238E27FC236}">
                <a16:creationId xmlns:a16="http://schemas.microsoft.com/office/drawing/2014/main" id="{0011ABD0-3B7B-B2F6-6540-8EDEEC5FB2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2" t="12306" r="3294" b="21429"/>
          <a:stretch/>
        </p:blipFill>
        <p:spPr bwMode="auto">
          <a:xfrm>
            <a:off x="1114923" y="2935100"/>
            <a:ext cx="6949440" cy="19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8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092AF311-6257-AB63-F363-E209CDCB1D1B}"/>
              </a:ext>
            </a:extLst>
          </p:cNvPr>
          <p:cNvSpPr>
            <a:spLocks noGrp="1"/>
          </p:cNvSpPr>
          <p:nvPr>
            <p:ph type="subTitle" idx="3"/>
          </p:nvPr>
        </p:nvSpPr>
        <p:spPr>
          <a:xfrm>
            <a:off x="719999" y="2134924"/>
            <a:ext cx="4122375" cy="1789825"/>
          </a:xfrm>
        </p:spPr>
        <p:txBody>
          <a:bodyPr/>
          <a:lstStyle/>
          <a:p>
            <a:pPr algn="just">
              <a:buFont typeface="Arial" panose="020B0604020202020204" pitchFamily="34" charset="0"/>
              <a:buChar char="•"/>
            </a:pPr>
            <a:r>
              <a:rPr lang="es-ES" dirty="0"/>
              <a:t>El nombre de la función.</a:t>
            </a:r>
          </a:p>
          <a:p>
            <a:pPr algn="just">
              <a:buFont typeface="Arial" panose="020B0604020202020204" pitchFamily="34" charset="0"/>
              <a:buChar char="•"/>
            </a:pPr>
            <a:r>
              <a:rPr lang="es-ES" dirty="0"/>
              <a:t>Una lista de parámetros de la función, entre paréntesis y separados por comas.</a:t>
            </a:r>
          </a:p>
          <a:p>
            <a:pPr algn="just">
              <a:buFont typeface="Arial" panose="020B0604020202020204" pitchFamily="34" charset="0"/>
              <a:buChar char="•"/>
            </a:pPr>
            <a:r>
              <a:rPr lang="es-ES" dirty="0"/>
              <a:t>Las declaraciones de JavaScript que definen la función, encerradas entre llaves, { ... }</a:t>
            </a:r>
            <a:endParaRPr lang="es-MX" dirty="0"/>
          </a:p>
        </p:txBody>
      </p:sp>
      <p:sp>
        <p:nvSpPr>
          <p:cNvPr id="5" name="Subtítulo 4">
            <a:extLst>
              <a:ext uri="{FF2B5EF4-FFF2-40B4-BE49-F238E27FC236}">
                <a16:creationId xmlns:a16="http://schemas.microsoft.com/office/drawing/2014/main" id="{0D52C607-0939-992C-4769-F5A491FBF2B9}"/>
              </a:ext>
            </a:extLst>
          </p:cNvPr>
          <p:cNvSpPr>
            <a:spLocks noGrp="1"/>
          </p:cNvSpPr>
          <p:nvPr>
            <p:ph type="subTitle" idx="4"/>
          </p:nvPr>
        </p:nvSpPr>
        <p:spPr>
          <a:xfrm>
            <a:off x="5208135" y="2134924"/>
            <a:ext cx="3107526" cy="980700"/>
          </a:xfrm>
        </p:spPr>
        <p:txBody>
          <a:bodyPr/>
          <a:lstStyle/>
          <a:p>
            <a:endParaRPr lang="en-US" dirty="0"/>
          </a:p>
          <a:p>
            <a:pPr algn="l"/>
            <a:r>
              <a:rPr lang="en-US" sz="1800" dirty="0">
                <a:solidFill>
                  <a:srgbClr val="0070C0"/>
                </a:solidFill>
              </a:rPr>
              <a:t>function square(number) {</a:t>
            </a:r>
          </a:p>
          <a:p>
            <a:pPr algn="l"/>
            <a:r>
              <a:rPr lang="en-US" sz="1800" dirty="0">
                <a:solidFill>
                  <a:srgbClr val="0070C0"/>
                </a:solidFill>
              </a:rPr>
              <a:t>  return number * number;</a:t>
            </a:r>
          </a:p>
          <a:p>
            <a:pPr algn="l"/>
            <a:r>
              <a:rPr lang="en-US" sz="1800" dirty="0">
                <a:solidFill>
                  <a:srgbClr val="0070C0"/>
                </a:solidFill>
              </a:rPr>
              <a:t>}</a:t>
            </a:r>
            <a:endParaRPr lang="es-MX" sz="1800" dirty="0">
              <a:solidFill>
                <a:srgbClr val="0070C0"/>
              </a:solidFill>
            </a:endParaRPr>
          </a:p>
        </p:txBody>
      </p:sp>
      <p:sp>
        <p:nvSpPr>
          <p:cNvPr id="6" name="Título 5">
            <a:extLst>
              <a:ext uri="{FF2B5EF4-FFF2-40B4-BE49-F238E27FC236}">
                <a16:creationId xmlns:a16="http://schemas.microsoft.com/office/drawing/2014/main" id="{0DFDC3C7-A8F4-7156-3E36-090CAB11B40A}"/>
              </a:ext>
            </a:extLst>
          </p:cNvPr>
          <p:cNvSpPr>
            <a:spLocks noGrp="1"/>
          </p:cNvSpPr>
          <p:nvPr>
            <p:ph type="title"/>
          </p:nvPr>
        </p:nvSpPr>
        <p:spPr>
          <a:xfrm>
            <a:off x="720000" y="1218750"/>
            <a:ext cx="7704000" cy="572700"/>
          </a:xfrm>
        </p:spPr>
        <p:txBody>
          <a:bodyPr/>
          <a:lstStyle/>
          <a:p>
            <a:r>
              <a:rPr lang="es-ES" sz="1600" dirty="0">
                <a:latin typeface="PT Sans" panose="020B0503020203020204" pitchFamily="34" charset="0"/>
              </a:rPr>
              <a:t>Una definición de función (también denominada declaración de función o expresión de función) consta de la palabra clave </a:t>
            </a:r>
            <a:r>
              <a:rPr lang="es-ES" sz="1600" b="1" dirty="0" err="1">
                <a:latin typeface="PT Sans" panose="020B0503020203020204" pitchFamily="34" charset="0"/>
              </a:rPr>
              <a:t>function</a:t>
            </a:r>
            <a:r>
              <a:rPr lang="es-ES" sz="1600" dirty="0">
                <a:latin typeface="PT Sans" panose="020B0503020203020204" pitchFamily="34" charset="0"/>
              </a:rPr>
              <a:t>, seguida de:</a:t>
            </a:r>
            <a:endParaRPr lang="es-MX" sz="1600" dirty="0">
              <a:latin typeface="PT Sans" panose="020B0503020203020204" pitchFamily="34" charset="0"/>
            </a:endParaRPr>
          </a:p>
        </p:txBody>
      </p:sp>
      <p:sp>
        <p:nvSpPr>
          <p:cNvPr id="13" name="CuadroTexto 12">
            <a:extLst>
              <a:ext uri="{FF2B5EF4-FFF2-40B4-BE49-F238E27FC236}">
                <a16:creationId xmlns:a16="http://schemas.microsoft.com/office/drawing/2014/main" id="{B2923A74-DC50-38A2-4CA5-A01DCFA2DDE3}"/>
              </a:ext>
            </a:extLst>
          </p:cNvPr>
          <p:cNvSpPr txBox="1"/>
          <p:nvPr/>
        </p:nvSpPr>
        <p:spPr>
          <a:xfrm>
            <a:off x="1919111" y="4135412"/>
            <a:ext cx="5305778" cy="523220"/>
          </a:xfrm>
          <a:prstGeom prst="rect">
            <a:avLst/>
          </a:prstGeom>
          <a:noFill/>
        </p:spPr>
        <p:txBody>
          <a:bodyPr wrap="square">
            <a:spAutoFit/>
          </a:bodyPr>
          <a:lstStyle/>
          <a:p>
            <a:pPr algn="ctr"/>
            <a:r>
              <a:rPr lang="es-ES" dirty="0">
                <a:solidFill>
                  <a:schemeClr val="bg2">
                    <a:lumMod val="50000"/>
                  </a:schemeClr>
                </a:solidFill>
              </a:rPr>
              <a:t>Parámetro: argumento que se pasará a la función. Una función puede tener hasta 255 argumentos</a:t>
            </a:r>
            <a:endParaRPr lang="es-MX" dirty="0">
              <a:solidFill>
                <a:schemeClr val="bg2">
                  <a:lumMod val="50000"/>
                </a:schemeClr>
              </a:solidFill>
            </a:endParaRPr>
          </a:p>
        </p:txBody>
      </p:sp>
    </p:spTree>
    <p:extLst>
      <p:ext uri="{BB962C8B-B14F-4D97-AF65-F5344CB8AC3E}">
        <p14:creationId xmlns:p14="http://schemas.microsoft.com/office/powerpoint/2010/main" val="251739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12ABE-B7B1-DAD4-157C-52AFDC6E38A2}"/>
              </a:ext>
            </a:extLst>
          </p:cNvPr>
          <p:cNvSpPr>
            <a:spLocks noGrp="1"/>
          </p:cNvSpPr>
          <p:nvPr>
            <p:ph type="title"/>
          </p:nvPr>
        </p:nvSpPr>
        <p:spPr>
          <a:xfrm>
            <a:off x="895435" y="2162958"/>
            <a:ext cx="5064301" cy="1241700"/>
          </a:xfrm>
        </p:spPr>
        <p:txBody>
          <a:bodyPr/>
          <a:lstStyle/>
          <a:p>
            <a:pPr algn="l"/>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elobjeto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elobjeto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"Toyota"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 = {</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"Honda"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modelo:</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"Accord"</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año:</a:t>
            </a:r>
            <a:r>
              <a:rPr lang="es-MX" sz="1800" b="0" dirty="0">
                <a:solidFill>
                  <a:srgbClr val="D4D4D4"/>
                </a:solidFill>
                <a:effectLst/>
                <a:latin typeface="Consolas" panose="020B0609020204030204" pitchFamily="49" charset="0"/>
              </a:rPr>
              <a:t> </a:t>
            </a:r>
            <a:r>
              <a:rPr lang="es-MX" sz="1800" b="0" dirty="0">
                <a:solidFill>
                  <a:srgbClr val="B5CEA8"/>
                </a:solidFill>
                <a:effectLst/>
                <a:latin typeface="Consolas" panose="020B0609020204030204" pitchFamily="49" charset="0"/>
              </a:rPr>
              <a:t>1998</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endParaRPr lang="es-MX" sz="4400" dirty="0"/>
          </a:p>
        </p:txBody>
      </p:sp>
    </p:spTree>
    <p:extLst>
      <p:ext uri="{BB962C8B-B14F-4D97-AF65-F5344CB8AC3E}">
        <p14:creationId xmlns:p14="http://schemas.microsoft.com/office/powerpoint/2010/main" val="3440146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2E23B-F322-CE98-07A5-9EC3434439CC}"/>
              </a:ext>
            </a:extLst>
          </p:cNvPr>
          <p:cNvSpPr>
            <a:spLocks noGrp="1"/>
          </p:cNvSpPr>
          <p:nvPr>
            <p:ph type="title"/>
          </p:nvPr>
        </p:nvSpPr>
        <p:spPr/>
        <p:txBody>
          <a:bodyPr/>
          <a:lstStyle/>
          <a:p>
            <a:r>
              <a:rPr lang="es-ES" dirty="0"/>
              <a:t>3.2 </a:t>
            </a:r>
            <a:r>
              <a:rPr lang="es-ES" dirty="0" err="1"/>
              <a:t>Callbacks</a:t>
            </a:r>
            <a:endParaRPr lang="es-MX" dirty="0"/>
          </a:p>
        </p:txBody>
      </p:sp>
      <p:sp>
        <p:nvSpPr>
          <p:cNvPr id="3" name="Marcador de texto 2">
            <a:extLst>
              <a:ext uri="{FF2B5EF4-FFF2-40B4-BE49-F238E27FC236}">
                <a16:creationId xmlns:a16="http://schemas.microsoft.com/office/drawing/2014/main" id="{85DD6049-51D2-94ED-1EF0-F80E4C2D2941}"/>
              </a:ext>
            </a:extLst>
          </p:cNvPr>
          <p:cNvSpPr>
            <a:spLocks noGrp="1"/>
          </p:cNvSpPr>
          <p:nvPr>
            <p:ph type="body" idx="1"/>
          </p:nvPr>
        </p:nvSpPr>
        <p:spPr/>
        <p:txBody>
          <a:bodyPr/>
          <a:lstStyle/>
          <a:p>
            <a:pPr marL="152400" indent="0">
              <a:buNone/>
            </a:pPr>
            <a:r>
              <a:rPr lang="es-ES" dirty="0"/>
              <a:t>Los </a:t>
            </a:r>
            <a:r>
              <a:rPr lang="es-ES" dirty="0" err="1"/>
              <a:t>callbacks</a:t>
            </a:r>
            <a:r>
              <a:rPr lang="es-ES" dirty="0"/>
              <a:t> en JavaScript representan el </a:t>
            </a:r>
            <a:r>
              <a:rPr lang="es-ES" b="1" dirty="0"/>
              <a:t>uso</a:t>
            </a:r>
            <a:r>
              <a:rPr lang="es-ES" dirty="0"/>
              <a:t> de </a:t>
            </a:r>
            <a:r>
              <a:rPr lang="es-ES" b="1" dirty="0"/>
              <a:t>funciones</a:t>
            </a:r>
            <a:r>
              <a:rPr lang="es-ES" dirty="0"/>
              <a:t> como </a:t>
            </a:r>
            <a:r>
              <a:rPr lang="es-ES" b="1" dirty="0"/>
              <a:t>parámetros</a:t>
            </a:r>
            <a:r>
              <a:rPr lang="es-ES" dirty="0"/>
              <a:t> de </a:t>
            </a:r>
            <a:r>
              <a:rPr lang="es-ES" b="1" dirty="0"/>
              <a:t>otras</a:t>
            </a:r>
            <a:r>
              <a:rPr lang="es-ES" dirty="0"/>
              <a:t> </a:t>
            </a:r>
            <a:r>
              <a:rPr lang="es-ES" b="1" dirty="0"/>
              <a:t>funciones</a:t>
            </a:r>
            <a:r>
              <a:rPr lang="es-ES" dirty="0"/>
              <a:t>.</a:t>
            </a:r>
          </a:p>
          <a:p>
            <a:pPr marL="152400" indent="0">
              <a:buNone/>
            </a:pPr>
            <a:r>
              <a:rPr lang="es-ES" dirty="0"/>
              <a:t>Es decir, un </a:t>
            </a:r>
            <a:r>
              <a:rPr lang="es-ES" dirty="0" err="1"/>
              <a:t>callback</a:t>
            </a:r>
            <a:r>
              <a:rPr lang="es-ES" dirty="0"/>
              <a:t> se crea cuando insertamos una función como valor de un parámetro de otra función.</a:t>
            </a:r>
          </a:p>
          <a:p>
            <a:pPr marL="152400" indent="0">
              <a:buNone/>
            </a:pPr>
            <a:r>
              <a:rPr lang="es-MX" dirty="0"/>
              <a:t>Podemos meter funciones dentro de funciones.</a:t>
            </a:r>
          </a:p>
        </p:txBody>
      </p:sp>
    </p:spTree>
    <p:extLst>
      <p:ext uri="{BB962C8B-B14F-4D97-AF65-F5344CB8AC3E}">
        <p14:creationId xmlns:p14="http://schemas.microsoft.com/office/powerpoint/2010/main" val="93969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38D54010-B645-309D-4FA6-8C16BD40EB56}"/>
              </a:ext>
            </a:extLst>
          </p:cNvPr>
          <p:cNvGrpSpPr/>
          <p:nvPr/>
        </p:nvGrpSpPr>
        <p:grpSpPr>
          <a:xfrm>
            <a:off x="918136" y="220741"/>
            <a:ext cx="7307727" cy="4426562"/>
            <a:chOff x="1040207" y="-1483130"/>
            <a:chExt cx="6324234" cy="3996267"/>
          </a:xfrm>
        </p:grpSpPr>
        <p:pic>
          <p:nvPicPr>
            <p:cNvPr id="6" name="Picture 2" descr="Camino para conocer la programación asíncrona en javaScript | by José  Carlos Correa | @jossdz | Medium">
              <a:extLst>
                <a:ext uri="{FF2B5EF4-FFF2-40B4-BE49-F238E27FC236}">
                  <a16:creationId xmlns:a16="http://schemas.microsoft.com/office/drawing/2014/main" id="{716EFB8A-FC11-2174-6EFC-C81E5FD1B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22" r="4568" b="23675"/>
            <a:stretch/>
          </p:blipFill>
          <p:spPr bwMode="auto">
            <a:xfrm>
              <a:off x="1040207" y="-1483130"/>
              <a:ext cx="6324234" cy="399626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04025D2E-D827-2D2B-E809-F1F1104CEF53}"/>
                </a:ext>
              </a:extLst>
            </p:cNvPr>
            <p:cNvSpPr txBox="1">
              <a:spLocks/>
            </p:cNvSpPr>
            <p:nvPr/>
          </p:nvSpPr>
          <p:spPr>
            <a:xfrm>
              <a:off x="2588013" y="1178879"/>
              <a:ext cx="1117602" cy="444551"/>
            </a:xfrm>
            <a:prstGeom prst="rect">
              <a:avLst/>
            </a:prstGeom>
            <a:solidFill>
              <a:srgbClr val="252B3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AutoNum type="arabicPeriod"/>
                <a:defRPr sz="1400" b="0" i="0" u="none" strike="noStrike" cap="none">
                  <a:solidFill>
                    <a:srgbClr val="434343"/>
                  </a:solidFill>
                  <a:latin typeface="PT Sans"/>
                  <a:ea typeface="PT Sans"/>
                  <a:cs typeface="PT Sans"/>
                  <a:sym typeface="PT Sans"/>
                </a:defRPr>
              </a:lvl1pPr>
              <a:lvl2pPr marL="914400" marR="0" lvl="1"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2pPr>
              <a:lvl3pPr marL="1371600" marR="0" lvl="2"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3pPr>
              <a:lvl4pPr marL="1828800" marR="0" lvl="3"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4pPr>
              <a:lvl5pPr marL="2286000" marR="0" lvl="4"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5pPr>
              <a:lvl6pPr marL="2743200" marR="0" lvl="5"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6pPr>
              <a:lvl7pPr marL="3200400" marR="0" lvl="6"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7pPr>
              <a:lvl8pPr marL="3657600" marR="0" lvl="7"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8pPr>
              <a:lvl9pPr marL="4114800" marR="0" lvl="8"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9pPr>
            </a:lstStyle>
            <a:p>
              <a:pPr marL="152400" indent="0" algn="ctr">
                <a:buFont typeface="PT Sans"/>
                <a:buNone/>
              </a:pPr>
              <a:r>
                <a:rPr lang="es-ES" sz="2400">
                  <a:solidFill>
                    <a:schemeClr val="bg1"/>
                  </a:solidFill>
                </a:rPr>
                <a:t>‘Mitzi’</a:t>
              </a:r>
              <a:endParaRPr lang="es-MX" sz="2400" dirty="0">
                <a:solidFill>
                  <a:schemeClr val="bg1"/>
                </a:solidFill>
              </a:endParaRPr>
            </a:p>
          </p:txBody>
        </p:sp>
      </p:grpSp>
    </p:spTree>
    <p:extLst>
      <p:ext uri="{BB962C8B-B14F-4D97-AF65-F5344CB8AC3E}">
        <p14:creationId xmlns:p14="http://schemas.microsoft.com/office/powerpoint/2010/main" val="265244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82462E-13CB-260A-D418-660F28ABDF4C}"/>
              </a:ext>
            </a:extLst>
          </p:cNvPr>
          <p:cNvSpPr txBox="1"/>
          <p:nvPr/>
        </p:nvSpPr>
        <p:spPr>
          <a:xfrm>
            <a:off x="1917551" y="309592"/>
            <a:ext cx="5308898" cy="4524315"/>
          </a:xfrm>
          <a:prstGeom prst="rect">
            <a:avLst/>
          </a:prstGeom>
          <a:noFill/>
        </p:spPr>
        <p:txBody>
          <a:bodyPr wrap="square">
            <a:spAutoFit/>
          </a:bodyPr>
          <a:lstStyle/>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a:t>
            </a:r>
            <a:r>
              <a:rPr lang="es-MX" sz="1800" b="0" dirty="0">
                <a:solidFill>
                  <a:srgbClr val="D4D4D4"/>
                </a:solidFill>
                <a:effectLst/>
                <a:latin typeface="Consolas" panose="020B0609020204030204" pitchFamily="49" charset="0"/>
              </a:rPr>
              <a:t> + </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"Escribe tu nombre: "</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exit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554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03D2BDA-F2C4-3FE4-9C48-7B9DE632FCC7}"/>
              </a:ext>
            </a:extLst>
          </p:cNvPr>
          <p:cNvSpPr>
            <a:spLocks noGrp="1"/>
          </p:cNvSpPr>
          <p:nvPr>
            <p:ph type="subTitle" idx="1"/>
          </p:nvPr>
        </p:nvSpPr>
        <p:spPr>
          <a:xfrm>
            <a:off x="649200" y="2478598"/>
            <a:ext cx="3922800" cy="3281700"/>
          </a:xfrm>
        </p:spPr>
        <p:txBody>
          <a:bodyPr/>
          <a:lstStyle/>
          <a:p>
            <a:pPr marL="139700" indent="0" algn="ctr">
              <a:buNone/>
            </a:pPr>
            <a:r>
              <a:rPr lang="es-ES" sz="1800" b="1" dirty="0">
                <a:solidFill>
                  <a:schemeClr val="tx2">
                    <a:lumMod val="75000"/>
                  </a:schemeClr>
                </a:solidFill>
              </a:rPr>
              <a:t>BLOQUEANTE</a:t>
            </a:r>
          </a:p>
          <a:p>
            <a:pPr marL="139700" indent="0">
              <a:buNone/>
            </a:pPr>
            <a:endParaRPr lang="es-ES" dirty="0"/>
          </a:p>
          <a:p>
            <a:pPr marL="139700" indent="0">
              <a:buNone/>
            </a:pPr>
            <a:r>
              <a:rPr lang="es-ES" dirty="0"/>
              <a:t>Quedarse en estado “suspendido” esperando hasta que la tarea termine, es decir, hasta que la base de datos devuelva el resultado o el archivo se haya podido abrir o leer.</a:t>
            </a:r>
            <a:endParaRPr lang="es-MX" dirty="0"/>
          </a:p>
        </p:txBody>
      </p:sp>
      <p:sp>
        <p:nvSpPr>
          <p:cNvPr id="3" name="Subtítulo 2">
            <a:extLst>
              <a:ext uri="{FF2B5EF4-FFF2-40B4-BE49-F238E27FC236}">
                <a16:creationId xmlns:a16="http://schemas.microsoft.com/office/drawing/2014/main" id="{6946ACA4-EF45-C1C6-8020-752E7571F966}"/>
              </a:ext>
            </a:extLst>
          </p:cNvPr>
          <p:cNvSpPr>
            <a:spLocks noGrp="1"/>
          </p:cNvSpPr>
          <p:nvPr>
            <p:ph type="subTitle" idx="2"/>
          </p:nvPr>
        </p:nvSpPr>
        <p:spPr>
          <a:xfrm>
            <a:off x="4443399" y="2485771"/>
            <a:ext cx="3921300" cy="3281700"/>
          </a:xfrm>
        </p:spPr>
        <p:txBody>
          <a:bodyPr/>
          <a:lstStyle/>
          <a:p>
            <a:pPr marL="139700" indent="0" algn="ctr">
              <a:buNone/>
            </a:pPr>
            <a:r>
              <a:rPr lang="es-ES" sz="1800" b="1" dirty="0">
                <a:solidFill>
                  <a:schemeClr val="tx2">
                    <a:lumMod val="75000"/>
                  </a:schemeClr>
                </a:solidFill>
              </a:rPr>
              <a:t>NO BLOQUEANTE</a:t>
            </a:r>
          </a:p>
          <a:p>
            <a:pPr marL="139700" indent="0">
              <a:buNone/>
            </a:pPr>
            <a:endParaRPr lang="es-ES" dirty="0"/>
          </a:p>
          <a:p>
            <a:pPr marL="139700" indent="0">
              <a:buNone/>
            </a:pPr>
            <a:r>
              <a:rPr lang="es-ES" dirty="0"/>
              <a:t>Liberar el flujo de ejecución, de modo que el proceso que inició la acción puede atender otras necesidades del lenguaje.</a:t>
            </a:r>
            <a:endParaRPr lang="es-MX" dirty="0"/>
          </a:p>
        </p:txBody>
      </p:sp>
      <p:sp>
        <p:nvSpPr>
          <p:cNvPr id="4" name="Título 3">
            <a:extLst>
              <a:ext uri="{FF2B5EF4-FFF2-40B4-BE49-F238E27FC236}">
                <a16:creationId xmlns:a16="http://schemas.microsoft.com/office/drawing/2014/main" id="{6B3ABE70-4681-341F-A0CF-595B704EB333}"/>
              </a:ext>
            </a:extLst>
          </p:cNvPr>
          <p:cNvSpPr>
            <a:spLocks noGrp="1"/>
          </p:cNvSpPr>
          <p:nvPr>
            <p:ph type="title"/>
          </p:nvPr>
        </p:nvSpPr>
        <p:spPr/>
        <p:txBody>
          <a:bodyPr/>
          <a:lstStyle/>
          <a:p>
            <a:r>
              <a:rPr lang="es-ES" dirty="0"/>
              <a:t>3.3 Código no bloqueante</a:t>
            </a:r>
            <a:endParaRPr lang="es-MX" dirty="0"/>
          </a:p>
        </p:txBody>
      </p:sp>
      <p:sp>
        <p:nvSpPr>
          <p:cNvPr id="8" name="CuadroTexto 7">
            <a:extLst>
              <a:ext uri="{FF2B5EF4-FFF2-40B4-BE49-F238E27FC236}">
                <a16:creationId xmlns:a16="http://schemas.microsoft.com/office/drawing/2014/main" id="{CC223FB2-F210-E363-079F-7DBD344D81B3}"/>
              </a:ext>
            </a:extLst>
          </p:cNvPr>
          <p:cNvSpPr txBox="1"/>
          <p:nvPr/>
        </p:nvSpPr>
        <p:spPr>
          <a:xfrm>
            <a:off x="527124" y="1338486"/>
            <a:ext cx="7229139" cy="954107"/>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Las tareas que realizan los lenguajes de programación </a:t>
            </a:r>
            <a:r>
              <a:rPr lang="es-ES" b="1" dirty="0">
                <a:solidFill>
                  <a:schemeClr val="bg2">
                    <a:lumMod val="50000"/>
                  </a:schemeClr>
                </a:solidFill>
                <a:latin typeface="PT Sans" panose="020B0503020203020204" pitchFamily="34" charset="0"/>
              </a:rPr>
              <a:t>usualmente llevan un tiempo para realizarse</a:t>
            </a:r>
            <a:r>
              <a:rPr lang="es-ES" dirty="0">
                <a:solidFill>
                  <a:schemeClr val="bg2">
                    <a:lumMod val="50000"/>
                  </a:schemeClr>
                </a:solidFill>
                <a:latin typeface="PT Sans" panose="020B0503020203020204" pitchFamily="34" charset="0"/>
              </a:rPr>
              <a:t>. Por ejemplo, un acceso a disco o un acceso a base de datos, requieren un tiempo para procesarse. Durante el tiempo de procesamiento de determinadas tareas el proceso que las ha iniciado tiene dos opciones:</a:t>
            </a:r>
            <a:endParaRPr lang="es-MX" dirty="0">
              <a:solidFill>
                <a:schemeClr val="bg2">
                  <a:lumMod val="50000"/>
                </a:schemeClr>
              </a:solidFill>
              <a:latin typeface="PT Sans" panose="020B0503020203020204" pitchFamily="34" charset="0"/>
            </a:endParaRPr>
          </a:p>
        </p:txBody>
      </p:sp>
      <p:pic>
        <p:nvPicPr>
          <p:cNvPr id="4098" name="Picture 2" descr="Primeros pasos para crear un API REST con Node.js">
            <a:extLst>
              <a:ext uri="{FF2B5EF4-FFF2-40B4-BE49-F238E27FC236}">
                <a16:creationId xmlns:a16="http://schemas.microsoft.com/office/drawing/2014/main" id="{C6D492A8-D026-755D-E35A-5A5F91DDF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59" r="16706"/>
          <a:stretch/>
        </p:blipFill>
        <p:spPr bwMode="auto">
          <a:xfrm>
            <a:off x="5172052" y="3549340"/>
            <a:ext cx="2592594" cy="10546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726BF5B-DF5A-229F-226E-EE3E56ED9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82" y="3965771"/>
            <a:ext cx="2020569" cy="109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5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03"/>
        <p:cNvGrpSpPr/>
        <p:nvPr/>
      </p:nvGrpSpPr>
      <p:grpSpPr>
        <a:xfrm>
          <a:off x="0" y="0"/>
          <a:ext cx="0" cy="0"/>
          <a:chOff x="0" y="0"/>
          <a:chExt cx="0" cy="0"/>
        </a:xfrm>
      </p:grpSpPr>
      <p:sp>
        <p:nvSpPr>
          <p:cNvPr id="6805" name="Google Shape;6805;p92"/>
          <p:cNvSpPr txBox="1">
            <a:spLocks noGrp="1"/>
          </p:cNvSpPr>
          <p:nvPr>
            <p:ph type="subTitle" idx="1"/>
          </p:nvPr>
        </p:nvSpPr>
        <p:spPr>
          <a:xfrm>
            <a:off x="1678268" y="337895"/>
            <a:ext cx="6002692" cy="125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JavaScript contiene una biblioteca estándar de objetos, como Array, Date y </a:t>
            </a:r>
            <a:r>
              <a:rPr lang="es-ES" dirty="0" err="1"/>
              <a:t>Math</a:t>
            </a:r>
            <a:r>
              <a:rPr lang="es-ES" dirty="0"/>
              <a:t>, y un conjunto básico de elementos del lenguaje como operadores, estructuras de control y declaraciones.</a:t>
            </a:r>
          </a:p>
          <a:p>
            <a:pPr marL="0" lvl="0" indent="0" algn="l" rtl="0">
              <a:spcBef>
                <a:spcPts val="0"/>
              </a:spcBef>
              <a:spcAft>
                <a:spcPts val="0"/>
              </a:spcAft>
              <a:buNone/>
            </a:pPr>
            <a:r>
              <a:rPr lang="es-ES" dirty="0"/>
              <a:t>Además de que se puede utilizar sin </a:t>
            </a:r>
            <a:r>
              <a:rPr lang="es-ES" dirty="0" err="1"/>
              <a:t>tipar</a:t>
            </a:r>
            <a:r>
              <a:rPr lang="es-ES" dirty="0"/>
              <a:t> los objetos que se almacenan en cada variable.</a:t>
            </a:r>
          </a:p>
        </p:txBody>
      </p:sp>
      <p:sp>
        <p:nvSpPr>
          <p:cNvPr id="6" name="Google Shape;6805;p92">
            <a:extLst>
              <a:ext uri="{FF2B5EF4-FFF2-40B4-BE49-F238E27FC236}">
                <a16:creationId xmlns:a16="http://schemas.microsoft.com/office/drawing/2014/main" id="{0B0082EB-D705-487F-971C-C915C3A5768B}"/>
              </a:ext>
            </a:extLst>
          </p:cNvPr>
          <p:cNvSpPr txBox="1">
            <a:spLocks/>
          </p:cNvSpPr>
          <p:nvPr/>
        </p:nvSpPr>
        <p:spPr>
          <a:xfrm>
            <a:off x="928629" y="1458409"/>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cliente</a:t>
            </a:r>
          </a:p>
          <a:p>
            <a:pPr marL="139700" indent="0">
              <a:spcBef>
                <a:spcPts val="1000"/>
              </a:spcBef>
              <a:buClr>
                <a:schemeClr val="dk1"/>
              </a:buClr>
              <a:buSzPts val="1400"/>
              <a:buNone/>
            </a:pPr>
            <a:r>
              <a:rPr lang="es-ES" dirty="0"/>
              <a:t>Proporciona objetos para controlar un navegador y su Modelo de objetos de documento (DOM por </a:t>
            </a:r>
            <a:r>
              <a:rPr lang="es-ES" dirty="0" err="1"/>
              <a:t>Document</a:t>
            </a:r>
            <a:r>
              <a:rPr lang="es-ES" dirty="0"/>
              <a:t> </a:t>
            </a:r>
            <a:r>
              <a:rPr lang="es-ES" dirty="0" err="1"/>
              <a:t>Object</a:t>
            </a:r>
            <a:r>
              <a:rPr lang="es-ES" dirty="0"/>
              <a:t> </a:t>
            </a:r>
            <a:r>
              <a:rPr lang="es-ES" dirty="0" err="1"/>
              <a:t>Model</a:t>
            </a:r>
            <a:r>
              <a:rPr lang="es-ES" dirty="0"/>
              <a:t>). </a:t>
            </a:r>
          </a:p>
          <a:p>
            <a:pPr marL="139700" indent="0">
              <a:spcBef>
                <a:spcPts val="1000"/>
              </a:spcBef>
              <a:buClr>
                <a:schemeClr val="dk1"/>
              </a:buClr>
              <a:buSzPts val="1400"/>
              <a:buNone/>
            </a:pPr>
            <a:r>
              <a:rPr lang="es-ES" dirty="0"/>
              <a:t>Por ejemplo, las extensiones de lado del cliente permiten que una aplicación coloque elementos en un formulario HTML y responda a eventos del usuario, como clics del mouse, formularios para ingreso de datos y navegación de páginas.</a:t>
            </a:r>
            <a:br>
              <a:rPr lang="es-ES" dirty="0"/>
            </a:br>
            <a:endParaRPr lang="es-ES" dirty="0"/>
          </a:p>
        </p:txBody>
      </p:sp>
      <p:sp>
        <p:nvSpPr>
          <p:cNvPr id="11" name="Google Shape;6805;p92">
            <a:extLst>
              <a:ext uri="{FF2B5EF4-FFF2-40B4-BE49-F238E27FC236}">
                <a16:creationId xmlns:a16="http://schemas.microsoft.com/office/drawing/2014/main" id="{DBB87E8E-64B1-835B-7DFA-F794FC3805A4}"/>
              </a:ext>
            </a:extLst>
          </p:cNvPr>
          <p:cNvSpPr txBox="1">
            <a:spLocks/>
          </p:cNvSpPr>
          <p:nvPr/>
        </p:nvSpPr>
        <p:spPr>
          <a:xfrm>
            <a:off x="4679614" y="1441938"/>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servidor</a:t>
            </a:r>
          </a:p>
          <a:p>
            <a:pPr marL="139700" indent="0">
              <a:spcBef>
                <a:spcPts val="1000"/>
              </a:spcBef>
              <a:buClr>
                <a:schemeClr val="dk1"/>
              </a:buClr>
              <a:buSzPts val="1400"/>
              <a:buNone/>
            </a:pPr>
            <a:r>
              <a:rPr lang="es-ES" dirty="0"/>
              <a:t>Proporciona objetos relevantes para ejecutar JavaScript en un servidor. </a:t>
            </a:r>
          </a:p>
          <a:p>
            <a:pPr marL="139700" indent="0">
              <a:spcBef>
                <a:spcPts val="1000"/>
              </a:spcBef>
              <a:buClr>
                <a:schemeClr val="dk1"/>
              </a:buClr>
              <a:buSzPts val="1400"/>
              <a:buNone/>
            </a:pPr>
            <a:r>
              <a:rPr lang="es-ES" dirty="0"/>
              <a:t>Por ejemplo, las extensiones de lado del servidor permiten que una aplicación se comunique con una base de datos, brinde continuidad de información de una invocación a otra de la aplicación o realice manipulación de archivos en un servidor.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0E2DF3F-F005-0C0F-3EE0-98C4D193AADC}"/>
              </a:ext>
            </a:extLst>
          </p:cNvPr>
          <p:cNvSpPr>
            <a:spLocks noGrp="1"/>
          </p:cNvSpPr>
          <p:nvPr>
            <p:ph type="subTitle" idx="1"/>
          </p:nvPr>
        </p:nvSpPr>
        <p:spPr>
          <a:xfrm>
            <a:off x="619235" y="245340"/>
            <a:ext cx="7303104" cy="1853073"/>
          </a:xfrm>
        </p:spPr>
        <p:txBody>
          <a:bodyPr/>
          <a:lstStyle/>
          <a:p>
            <a:r>
              <a:rPr lang="es-ES" dirty="0"/>
              <a:t>En PHP </a:t>
            </a:r>
            <a:r>
              <a:rPr lang="es-ES" b="1" dirty="0"/>
              <a:t>cada solicitud requiere un proceso independiente del sistema </a:t>
            </a:r>
            <a:r>
              <a:rPr lang="es-ES" dirty="0"/>
              <a:t>para ser atendida. Durante todo el procesamiento de esa solicitud ese proceso se encuentra activo, aunque en algunos momentos pueda estar desocupado (por ejemplo cuando espera la respuesta de una consulta contra la base de datos). </a:t>
            </a:r>
          </a:p>
          <a:p>
            <a:endParaRPr lang="es-ES" dirty="0"/>
          </a:p>
          <a:p>
            <a:r>
              <a:rPr lang="es-ES" dirty="0"/>
              <a:t>En </a:t>
            </a:r>
            <a:r>
              <a:rPr lang="es-ES" dirty="0" err="1"/>
              <a:t>Node</a:t>
            </a:r>
            <a:r>
              <a:rPr lang="es-ES" dirty="0"/>
              <a:t> </a:t>
            </a:r>
            <a:r>
              <a:rPr lang="es-ES" b="1" dirty="0"/>
              <a:t>el proceso que atiende una solicitud quedará liberado cuando esté esperando la respuesta</a:t>
            </a:r>
            <a:r>
              <a:rPr lang="es-ES" dirty="0"/>
              <a:t> de la base de datos y podrá atender a otras solicitudes mientras tanto. Cada proceso ocupa cierta memoria y recursos de la máquina, por lo que al liberarse permite que esos recursos se pongan a disposición de otras solicitudes</a:t>
            </a:r>
            <a:endParaRPr lang="es-MX" dirty="0"/>
          </a:p>
        </p:txBody>
      </p:sp>
      <p:pic>
        <p:nvPicPr>
          <p:cNvPr id="5122" name="Picture 2" descr="Historia del Callback Hell en Node.js - Paradigma">
            <a:extLst>
              <a:ext uri="{FF2B5EF4-FFF2-40B4-BE49-F238E27FC236}">
                <a16:creationId xmlns:a16="http://schemas.microsoft.com/office/drawing/2014/main" id="{D7C7C92D-D230-194E-40DE-97B1F09C6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0" t="2782" r="3779" b="16009"/>
          <a:stretch/>
        </p:blipFill>
        <p:spPr bwMode="auto">
          <a:xfrm>
            <a:off x="1785770" y="2434954"/>
            <a:ext cx="4970034" cy="243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15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FEC7A-71F4-087E-5105-82D35AF2BAD0}"/>
              </a:ext>
            </a:extLst>
          </p:cNvPr>
          <p:cNvSpPr>
            <a:spLocks noGrp="1"/>
          </p:cNvSpPr>
          <p:nvPr>
            <p:ph type="title"/>
          </p:nvPr>
        </p:nvSpPr>
        <p:spPr/>
        <p:txBody>
          <a:bodyPr/>
          <a:lstStyle/>
          <a:p>
            <a:r>
              <a:rPr lang="es-MX" dirty="0"/>
              <a:t>3.4 Programación por eventos</a:t>
            </a:r>
          </a:p>
        </p:txBody>
      </p:sp>
      <p:sp>
        <p:nvSpPr>
          <p:cNvPr id="3" name="Marcador de texto 2">
            <a:extLst>
              <a:ext uri="{FF2B5EF4-FFF2-40B4-BE49-F238E27FC236}">
                <a16:creationId xmlns:a16="http://schemas.microsoft.com/office/drawing/2014/main" id="{671E881A-A8B5-020E-5E0E-70EAFE60E39E}"/>
              </a:ext>
            </a:extLst>
          </p:cNvPr>
          <p:cNvSpPr>
            <a:spLocks noGrp="1"/>
          </p:cNvSpPr>
          <p:nvPr>
            <p:ph type="body" idx="1"/>
          </p:nvPr>
        </p:nvSpPr>
        <p:spPr>
          <a:xfrm>
            <a:off x="1114924" y="1384250"/>
            <a:ext cx="4554355" cy="3101700"/>
          </a:xfrm>
        </p:spPr>
        <p:txBody>
          <a:bodyPr/>
          <a:lstStyle/>
          <a:p>
            <a:pPr marL="152400" indent="0">
              <a:buNone/>
            </a:pPr>
            <a:r>
              <a:rPr lang="es-ES" dirty="0"/>
              <a:t>En JavaScript existe un concepto llamado </a:t>
            </a:r>
            <a:r>
              <a:rPr lang="es-ES" b="1" dirty="0"/>
              <a:t>evento</a:t>
            </a:r>
            <a:r>
              <a:rPr lang="es-ES" dirty="0"/>
              <a:t>, que no es más que una </a:t>
            </a:r>
            <a:r>
              <a:rPr lang="es-ES" b="1" dirty="0"/>
              <a:t>notificación</a:t>
            </a:r>
            <a:r>
              <a:rPr lang="es-ES" dirty="0"/>
              <a:t> de que alguna </a:t>
            </a:r>
            <a:r>
              <a:rPr lang="es-ES" b="1" dirty="0"/>
              <a:t>característica interesante </a:t>
            </a:r>
            <a:r>
              <a:rPr lang="es-ES" dirty="0"/>
              <a:t>acaba de ocurrir, generalmente </a:t>
            </a:r>
            <a:r>
              <a:rPr lang="es-ES" b="1" dirty="0"/>
              <a:t>relacionada con el usuario </a:t>
            </a:r>
            <a:r>
              <a:rPr lang="es-ES" dirty="0"/>
              <a:t>que navega por la página.</a:t>
            </a:r>
          </a:p>
          <a:p>
            <a:pPr marL="152400" indent="0">
              <a:buNone/>
            </a:pPr>
            <a:endParaRPr lang="es-ES" dirty="0"/>
          </a:p>
          <a:p>
            <a:pPr marL="152400" indent="0">
              <a:buNone/>
            </a:pPr>
            <a:r>
              <a:rPr lang="es-ES" dirty="0"/>
              <a:t>Dichas características pueden ser muy variadas:</a:t>
            </a:r>
          </a:p>
          <a:p>
            <a:pPr marL="152400" indent="0">
              <a:buNone/>
            </a:pPr>
            <a:endParaRPr lang="es-ES" dirty="0"/>
          </a:p>
          <a:p>
            <a:pPr marL="438150" indent="-285750">
              <a:buFont typeface="Arial" panose="020B0604020202020204" pitchFamily="34" charset="0"/>
              <a:buChar char="•"/>
            </a:pPr>
            <a:r>
              <a:rPr lang="es-ES" dirty="0"/>
              <a:t>Clic de ratón del usuario sobre un elemento de la página</a:t>
            </a:r>
          </a:p>
          <a:p>
            <a:pPr marL="438150" indent="-285750">
              <a:buFont typeface="Arial" panose="020B0604020202020204" pitchFamily="34" charset="0"/>
              <a:buChar char="•"/>
            </a:pPr>
            <a:r>
              <a:rPr lang="es-ES" dirty="0"/>
              <a:t>Pulsación de una tecla específica del teclado</a:t>
            </a:r>
          </a:p>
          <a:p>
            <a:pPr marL="438150" indent="-285750">
              <a:buFont typeface="Arial" panose="020B0604020202020204" pitchFamily="34" charset="0"/>
              <a:buChar char="•"/>
            </a:pPr>
            <a:r>
              <a:rPr lang="es-ES" dirty="0"/>
              <a:t>Reproducción de un archivo de audio/video</a:t>
            </a:r>
          </a:p>
          <a:p>
            <a:pPr marL="438150" indent="-285750">
              <a:buFont typeface="Arial" panose="020B0604020202020204" pitchFamily="34" charset="0"/>
              <a:buChar char="•"/>
            </a:pPr>
            <a:r>
              <a:rPr lang="es-ES" dirty="0" err="1"/>
              <a:t>Scroll</a:t>
            </a:r>
            <a:r>
              <a:rPr lang="es-ES" dirty="0"/>
              <a:t> de ratón sobre un elemento de la página</a:t>
            </a:r>
          </a:p>
          <a:p>
            <a:pPr marL="438150" indent="-285750">
              <a:buFont typeface="Arial" panose="020B0604020202020204" pitchFamily="34" charset="0"/>
              <a:buChar char="•"/>
            </a:pPr>
            <a:r>
              <a:rPr lang="es-ES" dirty="0"/>
              <a:t>El usuario ha activado la opción “Imprimir página”</a:t>
            </a:r>
            <a:endParaRPr lang="es-MX" dirty="0"/>
          </a:p>
        </p:txBody>
      </p:sp>
    </p:spTree>
    <p:extLst>
      <p:ext uri="{BB962C8B-B14F-4D97-AF65-F5344CB8AC3E}">
        <p14:creationId xmlns:p14="http://schemas.microsoft.com/office/powerpoint/2010/main" val="305931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os en JavaScript - Ejemplos de uso">
            <a:extLst>
              <a:ext uri="{FF2B5EF4-FFF2-40B4-BE49-F238E27FC236}">
                <a16:creationId xmlns:a16="http://schemas.microsoft.com/office/drawing/2014/main" id="{072B415A-CB7C-C3B4-CB64-1AF96113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9" y="538265"/>
            <a:ext cx="8228221" cy="40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01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60E8BB0-BF6A-7129-F359-BE42E319FCD2}"/>
              </a:ext>
            </a:extLst>
          </p:cNvPr>
          <p:cNvSpPr>
            <a:spLocks noGrp="1"/>
          </p:cNvSpPr>
          <p:nvPr>
            <p:ph type="subTitle" idx="1"/>
          </p:nvPr>
        </p:nvSpPr>
        <p:spPr/>
        <p:txBody>
          <a:bodyPr/>
          <a:lstStyle/>
          <a:p>
            <a:pPr marL="139700" indent="0">
              <a:buNone/>
            </a:pPr>
            <a:r>
              <a:rPr lang="es-ES" dirty="0"/>
              <a:t>ASÍNCRONO</a:t>
            </a:r>
          </a:p>
          <a:p>
            <a:pPr marL="139700" indent="0">
              <a:buNone/>
            </a:pPr>
            <a:r>
              <a:rPr lang="es-ES" dirty="0"/>
              <a:t>Nos da la capacidad de “diferir” la ejecución de una función a la espera de que se complete una operación, normalmente de I/O (red, disco duro, …), y así evitar bloquear la ejecución hasta que se haya completado la tarea en cuestión. </a:t>
            </a:r>
          </a:p>
          <a:p>
            <a:pPr marL="139700" indent="0">
              <a:buNone/>
            </a:pPr>
            <a:endParaRPr lang="es-MX" dirty="0"/>
          </a:p>
          <a:p>
            <a:pPr marL="139700" indent="0">
              <a:buNone/>
            </a:pPr>
            <a:r>
              <a:rPr lang="es-ES" dirty="0"/>
              <a:t>No espera a las instrucciones diferidas y continúa con su ejecución.</a:t>
            </a:r>
            <a:endParaRPr lang="es-MX" dirty="0"/>
          </a:p>
        </p:txBody>
      </p:sp>
      <p:sp>
        <p:nvSpPr>
          <p:cNvPr id="3" name="Subtítulo 2">
            <a:extLst>
              <a:ext uri="{FF2B5EF4-FFF2-40B4-BE49-F238E27FC236}">
                <a16:creationId xmlns:a16="http://schemas.microsoft.com/office/drawing/2014/main" id="{D55B4CA9-18F2-0AD1-5449-E861A6DDBEED}"/>
              </a:ext>
            </a:extLst>
          </p:cNvPr>
          <p:cNvSpPr>
            <a:spLocks noGrp="1"/>
          </p:cNvSpPr>
          <p:nvPr>
            <p:ph type="subTitle" idx="2"/>
          </p:nvPr>
        </p:nvSpPr>
        <p:spPr/>
        <p:txBody>
          <a:bodyPr/>
          <a:lstStyle/>
          <a:p>
            <a:pPr marL="139700" indent="0">
              <a:buNone/>
            </a:pPr>
            <a:r>
              <a:rPr lang="es-MX" dirty="0"/>
              <a:t>SÍNCRONO </a:t>
            </a:r>
          </a:p>
          <a:p>
            <a:pPr marL="139700" indent="0">
              <a:buNone/>
            </a:pPr>
            <a:r>
              <a:rPr lang="es-ES" dirty="0"/>
              <a:t>Describe objetos o eventos que están coordinados en el tiempo. Cada extremo en un intercambio de comunicación responda a su vez sin iniciar una nueva comunicación.</a:t>
            </a:r>
          </a:p>
          <a:p>
            <a:pPr marL="139700" indent="0">
              <a:buNone/>
            </a:pPr>
            <a:endParaRPr lang="es-ES" dirty="0"/>
          </a:p>
          <a:p>
            <a:pPr marL="139700" indent="0">
              <a:buNone/>
            </a:pPr>
            <a:r>
              <a:rPr lang="es-ES" dirty="0"/>
              <a:t>Cada instrucción espera a la anterior para ejecutarse</a:t>
            </a:r>
            <a:endParaRPr lang="es-MX" dirty="0"/>
          </a:p>
        </p:txBody>
      </p:sp>
      <p:sp>
        <p:nvSpPr>
          <p:cNvPr id="4" name="Título 3">
            <a:extLst>
              <a:ext uri="{FF2B5EF4-FFF2-40B4-BE49-F238E27FC236}">
                <a16:creationId xmlns:a16="http://schemas.microsoft.com/office/drawing/2014/main" id="{DF1D1689-7046-4208-F0CF-5EE5B8BECA41}"/>
              </a:ext>
            </a:extLst>
          </p:cNvPr>
          <p:cNvSpPr>
            <a:spLocks noGrp="1"/>
          </p:cNvSpPr>
          <p:nvPr>
            <p:ph type="title"/>
          </p:nvPr>
        </p:nvSpPr>
        <p:spPr/>
        <p:txBody>
          <a:bodyPr/>
          <a:lstStyle/>
          <a:p>
            <a:r>
              <a:rPr lang="es-ES" dirty="0"/>
              <a:t>Tipos de eventos</a:t>
            </a:r>
            <a:endParaRPr lang="es-MX" dirty="0"/>
          </a:p>
        </p:txBody>
      </p:sp>
    </p:spTree>
    <p:extLst>
      <p:ext uri="{BB962C8B-B14F-4D97-AF65-F5344CB8AC3E}">
        <p14:creationId xmlns:p14="http://schemas.microsoft.com/office/powerpoint/2010/main" val="2988512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9C33A8-6024-5085-1207-915F601F553E}"/>
              </a:ext>
            </a:extLst>
          </p:cNvPr>
          <p:cNvSpPr>
            <a:spLocks noGrp="1"/>
          </p:cNvSpPr>
          <p:nvPr>
            <p:ph type="title"/>
          </p:nvPr>
        </p:nvSpPr>
        <p:spPr>
          <a:xfrm>
            <a:off x="1560312" y="817581"/>
            <a:ext cx="6742367" cy="621596"/>
          </a:xfrm>
        </p:spPr>
        <p:txBody>
          <a:bodyPr/>
          <a:lstStyle/>
          <a:p>
            <a:r>
              <a:rPr lang="es-MX" dirty="0"/>
              <a:t>Formas de manejar eventos </a:t>
            </a:r>
          </a:p>
        </p:txBody>
      </p:sp>
      <p:graphicFrame>
        <p:nvGraphicFramePr>
          <p:cNvPr id="4" name="Tabla 4">
            <a:extLst>
              <a:ext uri="{FF2B5EF4-FFF2-40B4-BE49-F238E27FC236}">
                <a16:creationId xmlns:a16="http://schemas.microsoft.com/office/drawing/2014/main" id="{E66A9BBA-231B-02E6-17D5-E2B1D55D3ED4}"/>
              </a:ext>
            </a:extLst>
          </p:cNvPr>
          <p:cNvGraphicFramePr>
            <a:graphicFrameLocks noGrp="1"/>
          </p:cNvGraphicFramePr>
          <p:nvPr>
            <p:extLst>
              <p:ext uri="{D42A27DB-BD31-4B8C-83A1-F6EECF244321}">
                <p14:modId xmlns:p14="http://schemas.microsoft.com/office/powerpoint/2010/main" val="3828269124"/>
              </p:ext>
            </p:extLst>
          </p:nvPr>
        </p:nvGraphicFramePr>
        <p:xfrm>
          <a:off x="1524000" y="1520190"/>
          <a:ext cx="6096000" cy="2103120"/>
        </p:xfrm>
        <a:graphic>
          <a:graphicData uri="http://schemas.openxmlformats.org/drawingml/2006/table">
            <a:tbl>
              <a:tblPr firstRow="1" bandRow="1">
                <a:tableStyleId>{545CCD09-7666-4110-AECB-DE29FB0F4C95}</a:tableStyleId>
              </a:tblPr>
              <a:tblGrid>
                <a:gridCol w="2032000">
                  <a:extLst>
                    <a:ext uri="{9D8B030D-6E8A-4147-A177-3AD203B41FA5}">
                      <a16:colId xmlns:a16="http://schemas.microsoft.com/office/drawing/2014/main" val="2533202442"/>
                    </a:ext>
                  </a:extLst>
                </a:gridCol>
                <a:gridCol w="2032000">
                  <a:extLst>
                    <a:ext uri="{9D8B030D-6E8A-4147-A177-3AD203B41FA5}">
                      <a16:colId xmlns:a16="http://schemas.microsoft.com/office/drawing/2014/main" val="592555048"/>
                    </a:ext>
                  </a:extLst>
                </a:gridCol>
                <a:gridCol w="2032000">
                  <a:extLst>
                    <a:ext uri="{9D8B030D-6E8A-4147-A177-3AD203B41FA5}">
                      <a16:colId xmlns:a16="http://schemas.microsoft.com/office/drawing/2014/main" val="1897315083"/>
                    </a:ext>
                  </a:extLst>
                </a:gridCol>
              </a:tblGrid>
              <a:tr h="0">
                <a:tc>
                  <a:txBody>
                    <a:bodyPr/>
                    <a:lstStyle/>
                    <a:p>
                      <a:r>
                        <a:rPr lang="es-MX">
                          <a:solidFill>
                            <a:schemeClr val="bg2">
                              <a:lumMod val="50000"/>
                            </a:schemeClr>
                          </a:solidFill>
                          <a:effectLst/>
                          <a:latin typeface="PT Sans" panose="020B0503020203020204" pitchFamily="34" charset="0"/>
                        </a:rPr>
                        <a:t>Forma</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Ejemplo</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Artículo en profundidad</a:t>
                      </a:r>
                    </a:p>
                  </a:txBody>
                  <a:tcPr marL="76200" marR="76200" marT="76200" marB="76200" anchor="ctr"/>
                </a:tc>
                <a:extLst>
                  <a:ext uri="{0D108BD9-81ED-4DB2-BD59-A6C34878D82A}">
                    <a16:rowId xmlns:a16="http://schemas.microsoft.com/office/drawing/2014/main" val="2912645428"/>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atributos HTML</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 </a:t>
                      </a:r>
                      <a:r>
                        <a:rPr lang="es-MX" dirty="0" err="1">
                          <a:solidFill>
                            <a:schemeClr val="bg2">
                              <a:lumMod val="50000"/>
                            </a:schemeClr>
                          </a:solidFill>
                          <a:effectLst/>
                          <a:latin typeface="PT Sans" panose="020B0503020203020204" pitchFamily="34" charset="0"/>
                        </a:rPr>
                        <a:t>onClick</a:t>
                      </a:r>
                      <a:r>
                        <a:rPr lang="es-MX" dirty="0">
                          <a:solidFill>
                            <a:schemeClr val="bg2">
                              <a:lumMod val="50000"/>
                            </a:schemeClr>
                          </a:solidFill>
                          <a:effectLst/>
                          <a:latin typeface="PT Sans" panose="020B0503020203020204" pitchFamily="34" charset="0"/>
                        </a:rPr>
                        <a:t>="..."&gt;&lt;/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&gt;</a:t>
                      </a:r>
                    </a:p>
                  </a:txBody>
                  <a:tcPr marL="76200" marR="76200" marT="76200" marB="76200" anchor="ctr"/>
                </a:tc>
                <a:tc>
                  <a:txBody>
                    <a:bodyPr/>
                    <a:lstStyle/>
                    <a:p>
                      <a:r>
                        <a:rPr lang="es-MX" u="none" strike="noStrike">
                          <a:solidFill>
                            <a:schemeClr val="bg2">
                              <a:lumMod val="50000"/>
                            </a:schemeClr>
                          </a:solidFill>
                          <a:effectLst/>
                          <a:latin typeface="PT Sans" panose="020B0503020203020204" pitchFamily="34" charset="0"/>
                          <a:hlinkClick r:id="rId2">
                            <a:extLst>
                              <a:ext uri="{A12FA001-AC4F-418D-AE19-62706E023703}">
                                <ahyp:hlinkClr xmlns:ahyp="http://schemas.microsoft.com/office/drawing/2018/hyperlinkcolor" val="tx"/>
                              </a:ext>
                            </a:extLst>
                          </a:hlinkClick>
                        </a:rPr>
                        <a:t>Eventos JS desde atributos HTML</a:t>
                      </a:r>
                      <a:endParaRPr lang="es-MX">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187626044"/>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propiedades </a:t>
                      </a:r>
                      <a:r>
                        <a:rPr lang="es-MX" b="1" dirty="0" err="1">
                          <a:solidFill>
                            <a:schemeClr val="bg2">
                              <a:lumMod val="50000"/>
                            </a:schemeClr>
                          </a:solidFill>
                          <a:effectLst/>
                          <a:latin typeface="PT Sans" panose="020B0503020203020204" pitchFamily="34" charset="0"/>
                        </a:rPr>
                        <a:t>Javascript</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.onclick = function() { ... }</a:t>
                      </a:r>
                    </a:p>
                  </a:txBody>
                  <a:tcPr marL="76200" marR="76200" marT="76200" marB="76200" anchor="ctr"/>
                </a:tc>
                <a:tc>
                  <a:txBody>
                    <a:bodyPr/>
                    <a:lstStyle/>
                    <a:p>
                      <a:r>
                        <a:rPr lang="es-ES" u="none" strike="noStrike">
                          <a:solidFill>
                            <a:schemeClr val="bg2">
                              <a:lumMod val="50000"/>
                            </a:schemeClr>
                          </a:solidFill>
                          <a:effectLst/>
                          <a:latin typeface="PT Sans" panose="020B0503020203020204" pitchFamily="34" charset="0"/>
                          <a:hlinkClick r:id="rId3">
                            <a:extLst>
                              <a:ext uri="{A12FA001-AC4F-418D-AE19-62706E023703}">
                                <ahyp:hlinkClr xmlns:ahyp="http://schemas.microsoft.com/office/drawing/2018/hyperlinkcolor" val="tx"/>
                              </a:ext>
                            </a:extLst>
                          </a:hlinkClick>
                        </a:rPr>
                        <a:t>Eventos JS desde propiedades Javascript</a:t>
                      </a:r>
                      <a:endParaRPr lang="es-ES">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558380526"/>
                  </a:ext>
                </a:extLst>
              </a:tr>
              <a:tr h="370840">
                <a:tc>
                  <a:txBody>
                    <a:bodyPr/>
                    <a:lstStyle/>
                    <a:p>
                      <a:r>
                        <a:rPr lang="es-MX" dirty="0">
                          <a:solidFill>
                            <a:schemeClr val="bg2">
                              <a:lumMod val="50000"/>
                            </a:schemeClr>
                          </a:solidFill>
                          <a:effectLst/>
                          <a:latin typeface="PT Sans" panose="020B0503020203020204" pitchFamily="34" charset="0"/>
                        </a:rPr>
                        <a:t>Mediante </a:t>
                      </a:r>
                      <a:r>
                        <a:rPr lang="es-MX" dirty="0" err="1">
                          <a:solidFill>
                            <a:schemeClr val="bg2">
                              <a:lumMod val="50000"/>
                            </a:schemeClr>
                          </a:solidFill>
                          <a:effectLst/>
                          <a:latin typeface="PT Sans" panose="020B0503020203020204" pitchFamily="34" charset="0"/>
                        </a:rPr>
                        <a:t>addEventListener</a:t>
                      </a:r>
                      <a:r>
                        <a:rPr lang="es-MX" dirty="0">
                          <a:solidFill>
                            <a:schemeClr val="bg2">
                              <a:lumMod val="50000"/>
                            </a:schemeClr>
                          </a:solidFill>
                          <a:effectLst/>
                          <a:latin typeface="PT Sans" panose="020B0503020203020204" pitchFamily="34" charset="0"/>
                        </a:rPr>
                        <a:t>()</a:t>
                      </a: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.addEventListener("click", ...)</a:t>
                      </a:r>
                    </a:p>
                  </a:txBody>
                  <a:tcPr marL="76200" marR="76200" marT="76200" marB="76200" anchor="ctr"/>
                </a:tc>
                <a:tc>
                  <a:txBody>
                    <a:bodyPr/>
                    <a:lstStyle/>
                    <a:p>
                      <a:r>
                        <a:rPr lang="es-MX" u="none" strike="noStrike" dirty="0">
                          <a:solidFill>
                            <a:srgbClr val="4B4040"/>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Eventos JS desde </a:t>
                      </a:r>
                      <a:r>
                        <a:rPr lang="es-MX" u="none" strike="noStrike" dirty="0" err="1">
                          <a:solidFill>
                            <a:schemeClr val="bg2">
                              <a:lumMod val="50000"/>
                            </a:schemeClr>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listeners</a:t>
                      </a:r>
                      <a:endParaRPr lang="es-MX" dirty="0">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173050101"/>
                  </a:ext>
                </a:extLst>
              </a:tr>
            </a:tbl>
          </a:graphicData>
        </a:graphic>
      </p:graphicFrame>
    </p:spTree>
    <p:extLst>
      <p:ext uri="{BB962C8B-B14F-4D97-AF65-F5344CB8AC3E}">
        <p14:creationId xmlns:p14="http://schemas.microsoft.com/office/powerpoint/2010/main" val="1402852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BD15D4-DEA8-0B3A-886A-B5DF9DDF7E7B}"/>
              </a:ext>
            </a:extLst>
          </p:cNvPr>
          <p:cNvSpPr>
            <a:spLocks noGrp="1"/>
          </p:cNvSpPr>
          <p:nvPr>
            <p:ph type="title"/>
          </p:nvPr>
        </p:nvSpPr>
        <p:spPr>
          <a:xfrm flipH="1">
            <a:off x="0" y="0"/>
            <a:ext cx="6153680" cy="1654200"/>
          </a:xfrm>
        </p:spPr>
        <p:txBody>
          <a:bodyPr/>
          <a:lstStyle/>
          <a:p>
            <a:r>
              <a:rPr lang="es-MX" dirty="0">
                <a:solidFill>
                  <a:schemeClr val="bg1"/>
                </a:solidFill>
              </a:rPr>
              <a:t>Mediante atributos HTML</a:t>
            </a:r>
            <a:br>
              <a:rPr lang="es-MX" dirty="0">
                <a:solidFill>
                  <a:schemeClr val="bg1"/>
                </a:solidFill>
              </a:rPr>
            </a:br>
            <a:endParaRPr lang="es-MX" dirty="0">
              <a:solidFill>
                <a:schemeClr val="bg1"/>
              </a:solidFill>
            </a:endParaRPr>
          </a:p>
        </p:txBody>
      </p:sp>
      <p:sp>
        <p:nvSpPr>
          <p:cNvPr id="5" name="Rectangle 2">
            <a:extLst>
              <a:ext uri="{FF2B5EF4-FFF2-40B4-BE49-F238E27FC236}">
                <a16:creationId xmlns:a16="http://schemas.microsoft.com/office/drawing/2014/main" id="{DDB2B33B-0C75-4F14-00C5-30F04D93A114}"/>
              </a:ext>
            </a:extLst>
          </p:cNvPr>
          <p:cNvSpPr>
            <a:spLocks noGrp="1" noChangeArrowheads="1"/>
          </p:cNvSpPr>
          <p:nvPr>
            <p:ph type="subTitle" idx="1"/>
          </p:nvPr>
        </p:nvSpPr>
        <p:spPr bwMode="auto">
          <a:xfrm flipH="1">
            <a:off x="689884" y="2276181"/>
            <a:ext cx="7764232" cy="5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92672"/>
                </a:solidFill>
                <a:effectLst/>
                <a:latin typeface="PT Sans" panose="020B0503020203020204" pitchFamily="34" charset="0"/>
              </a:rPr>
              <a:t> </a:t>
            </a:r>
            <a:r>
              <a:rPr kumimoji="0" lang="es-MX" altLang="es-MX" sz="2800" b="0" i="0" u="none" strike="noStrike" cap="none" normalizeH="0" baseline="0" dirty="0" err="1">
                <a:ln>
                  <a:noFill/>
                </a:ln>
                <a:solidFill>
                  <a:srgbClr val="A6E22E"/>
                </a:solidFill>
                <a:effectLst/>
                <a:latin typeface="PT Sans" panose="020B0503020203020204" pitchFamily="34" charset="0"/>
              </a:rPr>
              <a:t>onClick</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err="1">
                <a:ln>
                  <a:noFill/>
                </a:ln>
                <a:solidFill>
                  <a:srgbClr val="E6DB74"/>
                </a:solidFill>
                <a:effectLst/>
                <a:latin typeface="PT Sans" panose="020B0503020203020204" pitchFamily="34" charset="0"/>
              </a:rPr>
              <a:t>alert</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err="1">
                <a:ln>
                  <a:noFill/>
                </a:ln>
                <a:solidFill>
                  <a:srgbClr val="A6E22E"/>
                </a:solidFill>
                <a:effectLst/>
                <a:latin typeface="PT Sans" panose="020B0503020203020204" pitchFamily="34" charset="0"/>
              </a:rPr>
              <a:t>Hello</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rgbClr val="DDDDDD"/>
                </a:solidFill>
                <a:effectLst/>
                <a:latin typeface="PT Sans" panose="020B0503020203020204" pitchFamily="34" charset="0"/>
              </a:rPr>
              <a:t>Saludar</a:t>
            </a: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chemeClr val="tx1"/>
                </a:solidFill>
                <a:effectLst/>
                <a:latin typeface="PT Sans" panose="020B0503020203020204" pitchFamily="34" charset="0"/>
              </a:rPr>
              <a:t> </a:t>
            </a:r>
          </a:p>
        </p:txBody>
      </p:sp>
    </p:spTree>
    <p:extLst>
      <p:ext uri="{BB962C8B-B14F-4D97-AF65-F5344CB8AC3E}">
        <p14:creationId xmlns:p14="http://schemas.microsoft.com/office/powerpoint/2010/main" val="3934182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EFD203-2E30-F299-34B9-7A9DA4056EAF}"/>
              </a:ext>
            </a:extLst>
          </p:cNvPr>
          <p:cNvSpPr>
            <a:spLocks noGrp="1"/>
          </p:cNvSpPr>
          <p:nvPr>
            <p:ph type="subTitle" idx="1"/>
          </p:nvPr>
        </p:nvSpPr>
        <p:spPr>
          <a:xfrm>
            <a:off x="318823" y="1532230"/>
            <a:ext cx="8895644" cy="2079039"/>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onclick</a:t>
            </a:r>
            <a:r>
              <a:rPr lang="es-MX" sz="2800" b="0" dirty="0">
                <a:solidFill>
                  <a:srgbClr val="D4D4D4"/>
                </a:solidFill>
                <a:effectLst/>
                <a:latin typeface="PT Sans" panose="020B0503020203020204" pitchFamily="34" charset="0"/>
              </a:rPr>
              <a:t> =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2!"</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endParaRPr lang="es-MX" sz="1600" dirty="0"/>
          </a:p>
        </p:txBody>
      </p:sp>
      <p:sp>
        <p:nvSpPr>
          <p:cNvPr id="3" name="Título 2">
            <a:extLst>
              <a:ext uri="{FF2B5EF4-FFF2-40B4-BE49-F238E27FC236}">
                <a16:creationId xmlns:a16="http://schemas.microsoft.com/office/drawing/2014/main" id="{838803CF-2A98-8A33-999D-E064529D3C72}"/>
              </a:ext>
            </a:extLst>
          </p:cNvPr>
          <p:cNvSpPr>
            <a:spLocks noGrp="1"/>
          </p:cNvSpPr>
          <p:nvPr>
            <p:ph type="title"/>
          </p:nvPr>
        </p:nvSpPr>
        <p:spPr>
          <a:xfrm>
            <a:off x="739245" y="438100"/>
            <a:ext cx="8054800" cy="1200000"/>
          </a:xfrm>
        </p:spPr>
        <p:txBody>
          <a:bodyPr/>
          <a:lstStyle/>
          <a:p>
            <a:r>
              <a:rPr lang="es-MX" dirty="0">
                <a:solidFill>
                  <a:schemeClr val="bg1"/>
                </a:solidFill>
              </a:rPr>
              <a:t>Mediante propiedades JavaScript</a:t>
            </a:r>
            <a:br>
              <a:rPr lang="es-MX" dirty="0">
                <a:solidFill>
                  <a:schemeClr val="bg1"/>
                </a:solidFill>
              </a:rPr>
            </a:br>
            <a:endParaRPr lang="es-MX" dirty="0">
              <a:solidFill>
                <a:schemeClr val="bg1"/>
              </a:solidFill>
            </a:endParaRPr>
          </a:p>
        </p:txBody>
      </p:sp>
    </p:spTree>
    <p:extLst>
      <p:ext uri="{BB962C8B-B14F-4D97-AF65-F5344CB8AC3E}">
        <p14:creationId xmlns:p14="http://schemas.microsoft.com/office/powerpoint/2010/main" val="1093026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1F2418F-9CC8-3A65-EEEB-DEFEDCA19965}"/>
              </a:ext>
            </a:extLst>
          </p:cNvPr>
          <p:cNvSpPr>
            <a:spLocks noGrp="1"/>
          </p:cNvSpPr>
          <p:nvPr>
            <p:ph type="subTitle" idx="1"/>
          </p:nvPr>
        </p:nvSpPr>
        <p:spPr>
          <a:xfrm>
            <a:off x="-1" y="1475834"/>
            <a:ext cx="9143999" cy="3408300"/>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addEventListener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click</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3!"</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endParaRPr lang="es-MX" sz="2800" b="0" dirty="0">
              <a:solidFill>
                <a:srgbClr val="D4D4D4"/>
              </a:solidFill>
              <a:effectLst/>
              <a:latin typeface="PT Sans" panose="020B0503020203020204" pitchFamily="34" charset="0"/>
            </a:endParaRPr>
          </a:p>
          <a:p>
            <a:endParaRPr lang="es-MX" dirty="0"/>
          </a:p>
        </p:txBody>
      </p:sp>
      <p:sp>
        <p:nvSpPr>
          <p:cNvPr id="3" name="Título 2">
            <a:extLst>
              <a:ext uri="{FF2B5EF4-FFF2-40B4-BE49-F238E27FC236}">
                <a16:creationId xmlns:a16="http://schemas.microsoft.com/office/drawing/2014/main" id="{CB2BB6ED-5897-A33F-3ECB-6CB9F8F47F11}"/>
              </a:ext>
            </a:extLst>
          </p:cNvPr>
          <p:cNvSpPr>
            <a:spLocks noGrp="1"/>
          </p:cNvSpPr>
          <p:nvPr>
            <p:ph type="title"/>
          </p:nvPr>
        </p:nvSpPr>
        <p:spPr>
          <a:xfrm>
            <a:off x="1018731" y="0"/>
            <a:ext cx="7106533" cy="1200000"/>
          </a:xfrm>
          <a:noFill/>
        </p:spPr>
        <p:txBody>
          <a:bodyPr/>
          <a:lstStyle/>
          <a:p>
            <a:r>
              <a:rPr lang="es-MX" dirty="0">
                <a:solidFill>
                  <a:schemeClr val="bg1"/>
                </a:solidFill>
              </a:rPr>
              <a:t>Mediante </a:t>
            </a:r>
            <a:r>
              <a:rPr lang="es-MX" dirty="0" err="1">
                <a:solidFill>
                  <a:schemeClr val="bg1"/>
                </a:solidFill>
              </a:rPr>
              <a:t>addEventListener</a:t>
            </a:r>
            <a:r>
              <a:rPr lang="es-MX" dirty="0">
                <a:solidFill>
                  <a:schemeClr val="bg1"/>
                </a:solidFill>
              </a:rPr>
              <a:t>()</a:t>
            </a:r>
          </a:p>
        </p:txBody>
      </p:sp>
    </p:spTree>
    <p:extLst>
      <p:ext uri="{BB962C8B-B14F-4D97-AF65-F5344CB8AC3E}">
        <p14:creationId xmlns:p14="http://schemas.microsoft.com/office/powerpoint/2010/main" val="441048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E482A2F-6A24-276C-1D5F-443A9F415C91}"/>
              </a:ext>
            </a:extLst>
          </p:cNvPr>
          <p:cNvSpPr>
            <a:spLocks noGrp="1"/>
          </p:cNvSpPr>
          <p:nvPr>
            <p:ph type="subTitle" idx="1"/>
          </p:nvPr>
        </p:nvSpPr>
        <p:spPr>
          <a:xfrm>
            <a:off x="0" y="1316772"/>
            <a:ext cx="4637900" cy="3281700"/>
          </a:xfrm>
        </p:spPr>
        <p:txBody>
          <a:bodyPr/>
          <a:lstStyle/>
          <a:p>
            <a:pPr marL="139700" indent="0">
              <a:buNone/>
            </a:pPr>
            <a:r>
              <a:rPr lang="es-ES" dirty="0"/>
              <a:t>Los eventos se encuentran manejados por un módulo que necesita ser incluido en el código.</a:t>
            </a:r>
          </a:p>
          <a:p>
            <a:pPr marL="139700" indent="0">
              <a:buNone/>
            </a:pPr>
            <a:r>
              <a:rPr lang="es-ES" dirty="0"/>
              <a:t>Esto permite usar utilidades para trabajar con eventos como crear, enviar y recibir eventos.</a:t>
            </a:r>
          </a:p>
          <a:p>
            <a:pPr marL="139700" indent="0">
              <a:buNone/>
            </a:pPr>
            <a:endParaRPr lang="es-MX" dirty="0"/>
          </a:p>
          <a:p>
            <a:pPr marL="139700" indent="0">
              <a:buNone/>
            </a:pPr>
            <a:r>
              <a:rPr lang="es-MX" sz="1800" dirty="0" err="1"/>
              <a:t>var</a:t>
            </a:r>
            <a:r>
              <a:rPr lang="es-MX" sz="1800" dirty="0"/>
              <a:t> eventos = </a:t>
            </a:r>
            <a:r>
              <a:rPr lang="es-MX" sz="1800" dirty="0" err="1">
                <a:solidFill>
                  <a:srgbClr val="FF0000"/>
                </a:solidFill>
              </a:rPr>
              <a:t>require</a:t>
            </a:r>
            <a:r>
              <a:rPr lang="es-MX" sz="1800" dirty="0">
                <a:solidFill>
                  <a:srgbClr val="FF0000"/>
                </a:solidFill>
              </a:rPr>
              <a:t>(</a:t>
            </a:r>
            <a:r>
              <a:rPr lang="es-MX" sz="1800" dirty="0"/>
              <a:t>‘eventos’</a:t>
            </a:r>
            <a:r>
              <a:rPr lang="es-MX" sz="1800" dirty="0">
                <a:solidFill>
                  <a:srgbClr val="FF0000"/>
                </a:solidFill>
              </a:rPr>
              <a:t>)</a:t>
            </a:r>
            <a:r>
              <a:rPr lang="es-MX" sz="1800" dirty="0"/>
              <a:t>; </a:t>
            </a:r>
          </a:p>
          <a:p>
            <a:pPr marL="139700" indent="0">
              <a:buNone/>
            </a:pPr>
            <a:endParaRPr lang="es-MX" sz="1800" dirty="0"/>
          </a:p>
          <a:p>
            <a:pPr marL="139700" indent="0">
              <a:buNone/>
            </a:pPr>
            <a:r>
              <a:rPr lang="es-ES" dirty="0"/>
              <a:t>Una vez incluido el módulo es necesario instanciar un objeto de la clase ‘</a:t>
            </a:r>
            <a:r>
              <a:rPr lang="es-ES" dirty="0" err="1"/>
              <a:t>EventEmitter</a:t>
            </a:r>
            <a:r>
              <a:rPr lang="es-ES" dirty="0"/>
              <a:t>’ (objetos capaces de emitir un evento).</a:t>
            </a:r>
          </a:p>
          <a:p>
            <a:pPr marL="139700" indent="0">
              <a:buNone/>
            </a:pPr>
            <a:endParaRPr lang="es-ES" dirty="0"/>
          </a:p>
          <a:p>
            <a:pPr marL="139700" indent="0">
              <a:buNone/>
            </a:pPr>
            <a:r>
              <a:rPr lang="es-MX" sz="1800" dirty="0" err="1"/>
              <a:t>var</a:t>
            </a:r>
            <a:r>
              <a:rPr lang="es-MX" sz="1800" dirty="0"/>
              <a:t> </a:t>
            </a:r>
            <a:r>
              <a:rPr lang="es-MX" sz="1800" dirty="0" err="1"/>
              <a:t>EmisorEventos</a:t>
            </a:r>
            <a:r>
              <a:rPr lang="es-MX" sz="1800" dirty="0"/>
              <a:t> = </a:t>
            </a:r>
            <a:r>
              <a:rPr lang="es-MX" sz="1800" dirty="0" err="1"/>
              <a:t>eventos.</a:t>
            </a:r>
            <a:r>
              <a:rPr lang="es-MX" sz="1800" dirty="0" err="1">
                <a:solidFill>
                  <a:srgbClr val="FF0000"/>
                </a:solidFill>
              </a:rPr>
              <a:t>EventEmitter</a:t>
            </a:r>
            <a:r>
              <a:rPr lang="es-MX" sz="1800" dirty="0"/>
              <a:t>; </a:t>
            </a:r>
          </a:p>
          <a:p>
            <a:pPr marL="139700" indent="0">
              <a:buNone/>
            </a:pPr>
            <a:r>
              <a:rPr lang="es-MX" sz="1800" dirty="0" err="1"/>
              <a:t>var</a:t>
            </a:r>
            <a:r>
              <a:rPr lang="es-MX" sz="1800" dirty="0"/>
              <a:t> manejador = new </a:t>
            </a:r>
            <a:r>
              <a:rPr lang="es-MX" sz="1800" dirty="0" err="1"/>
              <a:t>EmisorEventos</a:t>
            </a:r>
            <a:r>
              <a:rPr lang="es-MX" sz="1800" dirty="0"/>
              <a:t>();</a:t>
            </a:r>
          </a:p>
        </p:txBody>
      </p:sp>
      <p:sp>
        <p:nvSpPr>
          <p:cNvPr id="3" name="Subtítulo 2">
            <a:extLst>
              <a:ext uri="{FF2B5EF4-FFF2-40B4-BE49-F238E27FC236}">
                <a16:creationId xmlns:a16="http://schemas.microsoft.com/office/drawing/2014/main" id="{4FD6AF70-2E7E-3847-0E4E-64D6E0D328D4}"/>
              </a:ext>
            </a:extLst>
          </p:cNvPr>
          <p:cNvSpPr>
            <a:spLocks noGrp="1"/>
          </p:cNvSpPr>
          <p:nvPr>
            <p:ph type="subTitle" idx="2"/>
          </p:nvPr>
        </p:nvSpPr>
        <p:spPr>
          <a:xfrm>
            <a:off x="4509298" y="1323945"/>
            <a:ext cx="4634701" cy="3281700"/>
          </a:xfrm>
        </p:spPr>
        <p:txBody>
          <a:bodyPr/>
          <a:lstStyle/>
          <a:p>
            <a:pPr marL="139700" indent="0">
              <a:buNone/>
            </a:pPr>
            <a:r>
              <a:rPr lang="es-ES" dirty="0"/>
              <a:t>Ya instanciado se genera un nuevo evento mediante el método ‘</a:t>
            </a:r>
            <a:r>
              <a:rPr lang="es-ES" dirty="0" err="1"/>
              <a:t>on</a:t>
            </a:r>
            <a:r>
              <a:rPr lang="es-ES" dirty="0"/>
              <a:t>()’. Este evento es un ‘</a:t>
            </a:r>
            <a:r>
              <a:rPr lang="es-ES" dirty="0" err="1"/>
              <a:t>listener</a:t>
            </a:r>
            <a:r>
              <a:rPr lang="es-ES" dirty="0"/>
              <a:t>’, es decir, escucha o espera que sea invocado por el emisor de eventos para ejecutar el código que contiene.</a:t>
            </a:r>
          </a:p>
          <a:p>
            <a:pPr marL="139700" indent="0">
              <a:buNone/>
            </a:pPr>
            <a:endParaRPr lang="es-ES" dirty="0"/>
          </a:p>
          <a:p>
            <a:pPr marL="139700" indent="0">
              <a:buNone/>
            </a:pPr>
            <a:r>
              <a:rPr lang="es-MX" sz="1800" dirty="0" err="1"/>
              <a:t>manejador.</a:t>
            </a:r>
            <a:r>
              <a:rPr lang="es-MX" sz="1800" dirty="0" err="1">
                <a:solidFill>
                  <a:srgbClr val="FF0000"/>
                </a:solidFill>
              </a:rPr>
              <a:t>on</a:t>
            </a:r>
            <a:r>
              <a:rPr lang="es-MX" sz="1800" dirty="0">
                <a:solidFill>
                  <a:srgbClr val="FF0000"/>
                </a:solidFill>
              </a:rPr>
              <a:t>(</a:t>
            </a:r>
            <a:r>
              <a:rPr lang="es-MX" sz="1800" dirty="0"/>
              <a:t>‘saludo’, </a:t>
            </a:r>
            <a:r>
              <a:rPr lang="es-MX" sz="1800" dirty="0" err="1"/>
              <a:t>function</a:t>
            </a:r>
            <a:r>
              <a:rPr lang="es-MX" sz="1800" dirty="0"/>
              <a:t>(nombre){ </a:t>
            </a:r>
          </a:p>
          <a:p>
            <a:pPr marL="139700" indent="0">
              <a:buNone/>
            </a:pPr>
            <a:r>
              <a:rPr lang="es-MX" sz="1800" dirty="0"/>
              <a:t>   console.log(‘Hola ‘ + nombre); </a:t>
            </a:r>
          </a:p>
          <a:p>
            <a:pPr marL="139700" indent="0">
              <a:buNone/>
            </a:pPr>
            <a:r>
              <a:rPr lang="es-MX" sz="1800" dirty="0"/>
              <a:t>}</a:t>
            </a:r>
            <a:r>
              <a:rPr lang="es-MX" sz="1800" dirty="0">
                <a:solidFill>
                  <a:srgbClr val="FF0000"/>
                </a:solidFill>
              </a:rPr>
              <a:t>)</a:t>
            </a:r>
            <a:r>
              <a:rPr lang="es-MX" sz="1800" dirty="0"/>
              <a:t>; </a:t>
            </a:r>
          </a:p>
          <a:p>
            <a:pPr marL="139700" indent="0">
              <a:buNone/>
            </a:pPr>
            <a:endParaRPr lang="es-MX" sz="1800" dirty="0"/>
          </a:p>
          <a:p>
            <a:pPr marL="139700" indent="0">
              <a:buNone/>
            </a:pPr>
            <a:r>
              <a:rPr lang="es-ES" dirty="0"/>
              <a:t>El método ‘</a:t>
            </a:r>
            <a:r>
              <a:rPr lang="es-ES" dirty="0" err="1"/>
              <a:t>on</a:t>
            </a:r>
            <a:r>
              <a:rPr lang="es-ES" dirty="0"/>
              <a:t>()’ recibe como primer argumento el nombre con el cual será invocado por el emisor y como segundo argumento un método completo en el cual se indica si recibe argumentos de entrada y su funcionamiento. </a:t>
            </a:r>
            <a:endParaRPr lang="es-MX" dirty="0"/>
          </a:p>
        </p:txBody>
      </p:sp>
      <p:sp>
        <p:nvSpPr>
          <p:cNvPr id="4" name="Título 3">
            <a:extLst>
              <a:ext uri="{FF2B5EF4-FFF2-40B4-BE49-F238E27FC236}">
                <a16:creationId xmlns:a16="http://schemas.microsoft.com/office/drawing/2014/main" id="{709E2A72-FAB9-E79E-3246-248BAD260010}"/>
              </a:ext>
            </a:extLst>
          </p:cNvPr>
          <p:cNvSpPr>
            <a:spLocks noGrp="1"/>
          </p:cNvSpPr>
          <p:nvPr>
            <p:ph type="title"/>
          </p:nvPr>
        </p:nvSpPr>
        <p:spPr/>
        <p:txBody>
          <a:bodyPr/>
          <a:lstStyle/>
          <a:p>
            <a:r>
              <a:rPr lang="es-MX" dirty="0"/>
              <a:t>3.5 Emisor de eventos</a:t>
            </a:r>
          </a:p>
        </p:txBody>
      </p:sp>
    </p:spTree>
    <p:extLst>
      <p:ext uri="{BB962C8B-B14F-4D97-AF65-F5344CB8AC3E}">
        <p14:creationId xmlns:p14="http://schemas.microsoft.com/office/powerpoint/2010/main" val="2455226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D51EA8F-672E-F918-140B-ADB35E2EDEFA}"/>
              </a:ext>
            </a:extLst>
          </p:cNvPr>
          <p:cNvSpPr>
            <a:spLocks noGrp="1"/>
          </p:cNvSpPr>
          <p:nvPr>
            <p:ph type="subTitle" idx="1"/>
          </p:nvPr>
        </p:nvSpPr>
        <p:spPr>
          <a:xfrm>
            <a:off x="0" y="785306"/>
            <a:ext cx="4637900" cy="3522707"/>
          </a:xfrm>
        </p:spPr>
        <p:txBody>
          <a:bodyPr/>
          <a:lstStyle/>
          <a:p>
            <a:pPr marL="139700" indent="0">
              <a:buNone/>
            </a:pPr>
            <a:r>
              <a:rPr lang="es-ES" dirty="0"/>
              <a:t>Este método que recibe como argumento puede ser descrito de manera literal, es decir, indicar sus argumentos y su funcionamiento en el mismo argumento del método ‘</a:t>
            </a:r>
            <a:r>
              <a:rPr lang="es-ES" dirty="0" err="1"/>
              <a:t>on</a:t>
            </a:r>
            <a:r>
              <a:rPr lang="es-ES" dirty="0"/>
              <a:t>()’ o hacer un </a:t>
            </a:r>
            <a:r>
              <a:rPr lang="es-ES" dirty="0" err="1"/>
              <a:t>callback</a:t>
            </a:r>
            <a:r>
              <a:rPr lang="es-ES" dirty="0"/>
              <a:t> a una función ya hecha. </a:t>
            </a:r>
          </a:p>
          <a:p>
            <a:pPr marL="139700" indent="0">
              <a:buNone/>
            </a:pPr>
            <a:r>
              <a:rPr lang="es-ES" dirty="0"/>
              <a:t>En este caso el mensaje ‘saludo’ detonará la función que recibe un nombre como argumento e imprime en consola el texto ‘Hola’ seguido del nombre recibido. </a:t>
            </a:r>
          </a:p>
          <a:p>
            <a:pPr marL="139700" indent="0">
              <a:buNone/>
            </a:pPr>
            <a:endParaRPr lang="es-ES" dirty="0"/>
          </a:p>
          <a:p>
            <a:pPr marL="139700" indent="0">
              <a:buNone/>
            </a:pPr>
            <a:r>
              <a:rPr lang="es-ES" dirty="0"/>
              <a:t>Una vez generado el escuchador se puede invocar mediante el uso del método ‘</a:t>
            </a:r>
            <a:r>
              <a:rPr lang="es-ES" dirty="0" err="1"/>
              <a:t>emit</a:t>
            </a:r>
            <a:r>
              <a:rPr lang="es-ES" dirty="0"/>
              <a:t>()’ del manejador, el cual recibe como argumento el nombre del evento a ejecutar y los argumentos que este necesita. </a:t>
            </a:r>
          </a:p>
          <a:p>
            <a:pPr marL="139700" indent="0">
              <a:buNone/>
            </a:pPr>
            <a:endParaRPr lang="es-ES" dirty="0"/>
          </a:p>
          <a:p>
            <a:pPr marL="139700" indent="0">
              <a:buNone/>
            </a:pPr>
            <a:endParaRPr lang="es-ES" dirty="0"/>
          </a:p>
          <a:p>
            <a:pPr marL="139700" indent="0">
              <a:buNone/>
            </a:pPr>
            <a:r>
              <a:rPr lang="es-MX" sz="1800" dirty="0" err="1"/>
              <a:t>manejador.</a:t>
            </a:r>
            <a:r>
              <a:rPr lang="es-MX" sz="1800" dirty="0" err="1">
                <a:solidFill>
                  <a:srgbClr val="FF0000"/>
                </a:solidFill>
              </a:rPr>
              <a:t>emit</a:t>
            </a:r>
            <a:r>
              <a:rPr lang="es-MX" sz="1800" dirty="0">
                <a:solidFill>
                  <a:srgbClr val="FF0000"/>
                </a:solidFill>
              </a:rPr>
              <a:t>(</a:t>
            </a:r>
            <a:r>
              <a:rPr lang="es-MX" sz="1800" dirty="0"/>
              <a:t>‘saludo’, ‘Mitzi’</a:t>
            </a:r>
            <a:r>
              <a:rPr lang="es-MX" sz="1800" dirty="0">
                <a:solidFill>
                  <a:srgbClr val="FF0000"/>
                </a:solidFill>
              </a:rPr>
              <a:t>)</a:t>
            </a:r>
            <a:r>
              <a:rPr lang="es-MX" sz="1800" dirty="0"/>
              <a:t>; </a:t>
            </a:r>
          </a:p>
        </p:txBody>
      </p:sp>
      <p:sp>
        <p:nvSpPr>
          <p:cNvPr id="3" name="Subtítulo 2">
            <a:extLst>
              <a:ext uri="{FF2B5EF4-FFF2-40B4-BE49-F238E27FC236}">
                <a16:creationId xmlns:a16="http://schemas.microsoft.com/office/drawing/2014/main" id="{BDC85F0F-8672-28B4-60A0-7462C873220B}"/>
              </a:ext>
            </a:extLst>
          </p:cNvPr>
          <p:cNvSpPr>
            <a:spLocks noGrp="1"/>
          </p:cNvSpPr>
          <p:nvPr>
            <p:ph type="subTitle" idx="2"/>
          </p:nvPr>
        </p:nvSpPr>
        <p:spPr>
          <a:xfrm>
            <a:off x="4509298" y="785306"/>
            <a:ext cx="4634701" cy="3529881"/>
          </a:xfrm>
        </p:spPr>
        <p:txBody>
          <a:bodyPr/>
          <a:lstStyle/>
          <a:p>
            <a:pPr marL="139700" indent="0">
              <a:buNone/>
            </a:pPr>
            <a:r>
              <a:rPr lang="es-ES" dirty="0"/>
              <a:t>En este caso, se llama al evento ‘saludo’ y se le da como argumento la cadena de caracteres ‘Mitzi’.  </a:t>
            </a:r>
          </a:p>
          <a:p>
            <a:pPr marL="139700" indent="0">
              <a:buNone/>
            </a:pPr>
            <a:endParaRPr lang="es-ES" dirty="0"/>
          </a:p>
          <a:p>
            <a:pPr marL="139700" indent="0">
              <a:buNone/>
            </a:pPr>
            <a:r>
              <a:rPr lang="es-ES" dirty="0"/>
              <a:t>Así mismo, se puede utilizar un ‘</a:t>
            </a:r>
            <a:r>
              <a:rPr lang="es-ES" dirty="0" err="1"/>
              <a:t>setInterval</a:t>
            </a:r>
            <a:r>
              <a:rPr lang="es-ES" dirty="0"/>
              <a:t>’ para que se invoque al evento cada cierto tiempo</a:t>
            </a:r>
          </a:p>
          <a:p>
            <a:pPr marL="139700" indent="0">
              <a:buNone/>
            </a:pPr>
            <a:endParaRPr lang="es-ES" dirty="0"/>
          </a:p>
          <a:p>
            <a:pPr marL="139700" indent="0">
              <a:buNone/>
            </a:pPr>
            <a:r>
              <a:rPr lang="es-MX" sz="1800" dirty="0" err="1">
                <a:solidFill>
                  <a:srgbClr val="FF0000"/>
                </a:solidFill>
              </a:rPr>
              <a:t>setInterval</a:t>
            </a:r>
            <a:r>
              <a:rPr lang="es-MX" sz="1800" dirty="0">
                <a:solidFill>
                  <a:srgbClr val="FF0000"/>
                </a:solidFill>
              </a:rPr>
              <a:t>(</a:t>
            </a:r>
            <a:r>
              <a:rPr lang="es-MX" sz="1800" dirty="0" err="1"/>
              <a:t>function</a:t>
            </a:r>
            <a:r>
              <a:rPr lang="es-MX" sz="1800" dirty="0"/>
              <a:t>(){ </a:t>
            </a:r>
          </a:p>
          <a:p>
            <a:pPr marL="139700" indent="0">
              <a:buNone/>
            </a:pPr>
            <a:r>
              <a:rPr lang="es-MX" sz="1800" dirty="0"/>
              <a:t>   </a:t>
            </a:r>
            <a:r>
              <a:rPr lang="es-MX" sz="1800" dirty="0" err="1"/>
              <a:t>manejador.emit</a:t>
            </a:r>
            <a:r>
              <a:rPr lang="es-MX" sz="1800" dirty="0"/>
              <a:t>('saludo’, ‘Mitzi’); </a:t>
            </a:r>
          </a:p>
          <a:p>
            <a:pPr marL="139700" indent="0">
              <a:buNone/>
            </a:pPr>
            <a:r>
              <a:rPr lang="es-MX" sz="1800" dirty="0"/>
              <a:t>},1000</a:t>
            </a:r>
            <a:r>
              <a:rPr lang="es-MX" sz="1800" dirty="0">
                <a:solidFill>
                  <a:srgbClr val="FF0000"/>
                </a:solidFill>
              </a:rPr>
              <a:t>)</a:t>
            </a:r>
            <a:r>
              <a:rPr lang="es-MX" sz="1800" dirty="0"/>
              <a:t>; </a:t>
            </a:r>
          </a:p>
          <a:p>
            <a:pPr marL="139700" indent="0">
              <a:buNone/>
            </a:pPr>
            <a:endParaRPr lang="es-MX" dirty="0"/>
          </a:p>
          <a:p>
            <a:pPr marL="139700" indent="0">
              <a:buNone/>
            </a:pPr>
            <a:r>
              <a:rPr lang="es-ES" dirty="0"/>
              <a:t>En este caso, el evento ‘saludo’ se ejecutará cada mil milisegundos, es decir, cada segundo. </a:t>
            </a:r>
            <a:endParaRPr lang="es-MX" dirty="0"/>
          </a:p>
        </p:txBody>
      </p:sp>
    </p:spTree>
    <p:extLst>
      <p:ext uri="{BB962C8B-B14F-4D97-AF65-F5344CB8AC3E}">
        <p14:creationId xmlns:p14="http://schemas.microsoft.com/office/powerpoint/2010/main" val="336824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sp>
        <p:nvSpPr>
          <p:cNvPr id="4944" name="Google Shape;4944;p5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y Java</a:t>
            </a:r>
            <a:endParaRPr dirty="0"/>
          </a:p>
        </p:txBody>
      </p:sp>
      <p:graphicFrame>
        <p:nvGraphicFramePr>
          <p:cNvPr id="4945" name="Google Shape;4945;p57"/>
          <p:cNvGraphicFramePr/>
          <p:nvPr>
            <p:extLst>
              <p:ext uri="{D42A27DB-BD31-4B8C-83A1-F6EECF244321}">
                <p14:modId xmlns:p14="http://schemas.microsoft.com/office/powerpoint/2010/main" val="1985330318"/>
              </p:ext>
            </p:extLst>
          </p:nvPr>
        </p:nvGraphicFramePr>
        <p:xfrm>
          <a:off x="1010906" y="1112196"/>
          <a:ext cx="3619501" cy="2961990"/>
        </p:xfrm>
        <a:graphic>
          <a:graphicData uri="http://schemas.openxmlformats.org/drawingml/2006/table">
            <a:tbl>
              <a:tblPr>
                <a:noFill/>
                <a:tableStyleId>{545CCD09-7666-4110-AECB-DE29FB0F4C95}</a:tableStyleId>
              </a:tblPr>
              <a:tblGrid>
                <a:gridCol w="3619501">
                  <a:extLst>
                    <a:ext uri="{9D8B030D-6E8A-4147-A177-3AD203B41FA5}">
                      <a16:colId xmlns:a16="http://schemas.microsoft.com/office/drawing/2014/main" val="20000"/>
                    </a:ext>
                  </a:extLst>
                </a:gridCol>
              </a:tblGrid>
              <a:tr h="493200">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JavaScript</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Orientado a objetos. No hay distinción entre tipos de objetos. La herencia se realiza a través del mecanismo de prototipo, y las propiedades y métodos se pueden agregar a cualquier objeto de forma dinámica.</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no se declaran (tipado dinámico, tipado flexible).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No se 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4949" name="Google Shape;4949;p57"/>
          <p:cNvGraphicFramePr/>
          <p:nvPr>
            <p:extLst>
              <p:ext uri="{D42A27DB-BD31-4B8C-83A1-F6EECF244321}">
                <p14:modId xmlns:p14="http://schemas.microsoft.com/office/powerpoint/2010/main" val="146541679"/>
              </p:ext>
            </p:extLst>
          </p:nvPr>
        </p:nvGraphicFramePr>
        <p:xfrm>
          <a:off x="4629901" y="1112196"/>
          <a:ext cx="3682360" cy="2960157"/>
        </p:xfrm>
        <a:graphic>
          <a:graphicData uri="http://schemas.openxmlformats.org/drawingml/2006/table">
            <a:tbl>
              <a:tblPr>
                <a:noFill/>
                <a:tableStyleId>{545CCD09-7666-4110-AECB-DE29FB0F4C95}</a:tableStyleId>
              </a:tblPr>
              <a:tblGrid>
                <a:gridCol w="3682360">
                  <a:extLst>
                    <a:ext uri="{9D8B030D-6E8A-4147-A177-3AD203B41FA5}">
                      <a16:colId xmlns:a16="http://schemas.microsoft.com/office/drawing/2014/main" val="20000"/>
                    </a:ext>
                  </a:extLst>
                </a:gridCol>
              </a:tblGrid>
              <a:tr h="491367">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Basado en clases. Los objetos se dividen en clases e instancias con toda la herencia a través de la jerarquía de clases. Las clases y las instancias no pueden tener propiedades o métodos agregados dinámicamente.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se deben declarar (tipado estático, fuertemente tipado).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950" name="Google Shape;4950;p57"/>
          <p:cNvGrpSpPr/>
          <p:nvPr/>
        </p:nvGrpSpPr>
        <p:grpSpPr>
          <a:xfrm rot="5400197" flipH="1">
            <a:off x="242411" y="1732263"/>
            <a:ext cx="1641223" cy="695732"/>
            <a:chOff x="1991294" y="1417190"/>
            <a:chExt cx="941608" cy="382965"/>
          </a:xfrm>
        </p:grpSpPr>
        <p:sp>
          <p:nvSpPr>
            <p:cNvPr id="4951" name="Google Shape;4951;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57"/>
          <p:cNvGrpSpPr/>
          <p:nvPr/>
        </p:nvGrpSpPr>
        <p:grpSpPr>
          <a:xfrm rot="-5400197">
            <a:off x="7488986" y="3276988"/>
            <a:ext cx="1641223" cy="695732"/>
            <a:chOff x="1991294" y="1417190"/>
            <a:chExt cx="941608" cy="382965"/>
          </a:xfrm>
        </p:grpSpPr>
        <p:sp>
          <p:nvSpPr>
            <p:cNvPr id="4965" name="Google Shape;4965;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Manejo de Memoria</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4.1 Introducción</a:t>
            </a:r>
          </a:p>
          <a:p>
            <a:pPr marL="0" lvl="0" indent="0" algn="l" rtl="0">
              <a:spcBef>
                <a:spcPts val="0"/>
              </a:spcBef>
              <a:spcAft>
                <a:spcPts val="0"/>
              </a:spcAft>
              <a:buNone/>
            </a:pPr>
            <a:r>
              <a:rPr lang="es-ES" dirty="0"/>
              <a:t>4.2 Buffers</a:t>
            </a:r>
          </a:p>
          <a:p>
            <a:pPr marL="0" lvl="0" indent="0" algn="l" rtl="0">
              <a:spcBef>
                <a:spcPts val="0"/>
              </a:spcBef>
              <a:spcAft>
                <a:spcPts val="0"/>
              </a:spcAft>
              <a:buNone/>
            </a:pPr>
            <a:r>
              <a:rPr lang="es-ES" dirty="0"/>
              <a:t>4.3 </a:t>
            </a:r>
            <a:r>
              <a:rPr lang="es-ES" dirty="0" err="1"/>
              <a:t>Streams</a:t>
            </a:r>
            <a:endParaRPr lang="es-ES" dirty="0"/>
          </a:p>
          <a:p>
            <a:pPr marL="0" lvl="0" indent="0" algn="l" rtl="0">
              <a:spcBef>
                <a:spcPts val="0"/>
              </a:spcBef>
              <a:spcAft>
                <a:spcPts val="0"/>
              </a:spcAft>
              <a:buNone/>
            </a:pPr>
            <a:r>
              <a:rPr lang="es-ES" dirty="0"/>
              <a:t>4.4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906882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E19-5D4F-9D86-5FC8-105ECF69F206}"/>
              </a:ext>
            </a:extLst>
          </p:cNvPr>
          <p:cNvSpPr>
            <a:spLocks noGrp="1"/>
          </p:cNvSpPr>
          <p:nvPr>
            <p:ph type="title"/>
          </p:nvPr>
        </p:nvSpPr>
        <p:spPr/>
        <p:txBody>
          <a:bodyPr/>
          <a:lstStyle/>
          <a:p>
            <a:r>
              <a:rPr lang="es-ES" dirty="0"/>
              <a:t>4.1 Introducción</a:t>
            </a:r>
            <a:endParaRPr lang="es-MX" dirty="0"/>
          </a:p>
        </p:txBody>
      </p:sp>
      <p:sp>
        <p:nvSpPr>
          <p:cNvPr id="3" name="Marcador de texto 2">
            <a:extLst>
              <a:ext uri="{FF2B5EF4-FFF2-40B4-BE49-F238E27FC236}">
                <a16:creationId xmlns:a16="http://schemas.microsoft.com/office/drawing/2014/main" id="{03768AEB-367D-B8E3-F332-25F7D87B21CD}"/>
              </a:ext>
            </a:extLst>
          </p:cNvPr>
          <p:cNvSpPr>
            <a:spLocks noGrp="1"/>
          </p:cNvSpPr>
          <p:nvPr>
            <p:ph type="body" idx="1"/>
          </p:nvPr>
        </p:nvSpPr>
        <p:spPr/>
        <p:txBody>
          <a:bodyPr/>
          <a:lstStyle/>
          <a:p>
            <a:pPr marL="152400" indent="0">
              <a:buNone/>
            </a:pPr>
            <a:r>
              <a:rPr lang="es-ES" dirty="0" err="1"/>
              <a:t>NodeJS</a:t>
            </a:r>
            <a:endParaRPr lang="es-ES" dirty="0"/>
          </a:p>
          <a:p>
            <a:pPr marL="152400" indent="0">
              <a:buNone/>
            </a:pPr>
            <a:endParaRPr lang="es-ES" dirty="0"/>
          </a:p>
          <a:p>
            <a:pPr marL="152400" indent="0">
              <a:buNone/>
            </a:pPr>
            <a:r>
              <a:rPr lang="es-ES" dirty="0"/>
              <a:t>El motor v8 que es el motor que ejecuta las aplicaciones tiene algunas limitaciones, la principal es el </a:t>
            </a:r>
            <a:r>
              <a:rPr lang="es-ES" b="1" dirty="0"/>
              <a:t>límite de memoria</a:t>
            </a:r>
            <a:r>
              <a:rPr lang="es-ES" dirty="0"/>
              <a:t>. </a:t>
            </a:r>
          </a:p>
          <a:p>
            <a:pPr marL="152400" indent="0">
              <a:buNone/>
            </a:pPr>
            <a:r>
              <a:rPr lang="es-ES" dirty="0"/>
              <a:t>De forma predeterminada, el límite máximo de memoria asignada es de alrededor de 700 MB y 1400 MB, para sistemas de 32 bits y 64 bits respectivamente, y esto puede convertirse en un cuello de botella para algunas aplicaciones y, por lo tanto, es importante comprender cómo se asigna y desasigna esta memoria.</a:t>
            </a:r>
            <a:endParaRPr lang="es-MX" dirty="0"/>
          </a:p>
        </p:txBody>
      </p:sp>
      <p:sp>
        <p:nvSpPr>
          <p:cNvPr id="9" name="CuadroTexto 8">
            <a:extLst>
              <a:ext uri="{FF2B5EF4-FFF2-40B4-BE49-F238E27FC236}">
                <a16:creationId xmlns:a16="http://schemas.microsoft.com/office/drawing/2014/main" id="{555D2A7E-C25E-9E5A-8216-9A6D9DD82C07}"/>
              </a:ext>
            </a:extLst>
          </p:cNvPr>
          <p:cNvSpPr txBox="1"/>
          <p:nvPr/>
        </p:nvSpPr>
        <p:spPr>
          <a:xfrm>
            <a:off x="5056402" y="1228324"/>
            <a:ext cx="3143923" cy="738664"/>
          </a:xfrm>
          <a:prstGeom prst="rect">
            <a:avLst/>
          </a:prstGeom>
          <a:noFill/>
        </p:spPr>
        <p:txBody>
          <a:bodyPr wrap="square">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11" name="Conector recto de flecha 10">
            <a:extLst>
              <a:ext uri="{FF2B5EF4-FFF2-40B4-BE49-F238E27FC236}">
                <a16:creationId xmlns:a16="http://schemas.microsoft.com/office/drawing/2014/main" id="{4F8388CA-CAB3-CC8E-62F8-C35CCE726A0D}"/>
              </a:ext>
            </a:extLst>
          </p:cNvPr>
          <p:cNvCxnSpPr/>
          <p:nvPr/>
        </p:nvCxnSpPr>
        <p:spPr>
          <a:xfrm>
            <a:off x="2065468" y="1597656"/>
            <a:ext cx="2893807"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81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16E9C34-AB70-9811-BFCE-EE9D781C9115}"/>
              </a:ext>
            </a:extLst>
          </p:cNvPr>
          <p:cNvSpPr>
            <a:spLocks noGrp="1"/>
          </p:cNvSpPr>
          <p:nvPr>
            <p:ph type="subTitle" idx="1"/>
          </p:nvPr>
        </p:nvSpPr>
        <p:spPr>
          <a:xfrm>
            <a:off x="719999" y="2108106"/>
            <a:ext cx="3922800" cy="1889034"/>
          </a:xfrm>
        </p:spPr>
        <p:txBody>
          <a:bodyPr/>
          <a:lstStyle/>
          <a:p>
            <a:pPr marL="139700" indent="0" algn="ctr">
              <a:buNone/>
            </a:pPr>
            <a:r>
              <a:rPr lang="es-ES" sz="1800" b="1" dirty="0">
                <a:solidFill>
                  <a:schemeClr val="tx2"/>
                </a:solidFill>
              </a:rPr>
              <a:t>Manual</a:t>
            </a:r>
          </a:p>
          <a:p>
            <a:pPr marL="139700" indent="0">
              <a:buNone/>
            </a:pPr>
            <a:endParaRPr lang="es-ES" dirty="0"/>
          </a:p>
          <a:p>
            <a:pPr marL="139700" indent="0">
              <a:buNone/>
            </a:pPr>
            <a:r>
              <a:rPr lang="es-ES" dirty="0"/>
              <a:t>Consiste en delegar esta responsabilidad para desarrollarla por sí misma, es responsable de asignar y desasignar memoria en el desarrollo de su aplicación.</a:t>
            </a:r>
          </a:p>
        </p:txBody>
      </p:sp>
      <p:sp>
        <p:nvSpPr>
          <p:cNvPr id="3" name="Subtítulo 2">
            <a:extLst>
              <a:ext uri="{FF2B5EF4-FFF2-40B4-BE49-F238E27FC236}">
                <a16:creationId xmlns:a16="http://schemas.microsoft.com/office/drawing/2014/main" id="{26EE9B05-26A9-56A2-0CAD-C3E806A60461}"/>
              </a:ext>
            </a:extLst>
          </p:cNvPr>
          <p:cNvSpPr>
            <a:spLocks noGrp="1"/>
          </p:cNvSpPr>
          <p:nvPr>
            <p:ph type="subTitle" idx="2"/>
          </p:nvPr>
        </p:nvSpPr>
        <p:spPr>
          <a:xfrm>
            <a:off x="4514198" y="2115279"/>
            <a:ext cx="3921300" cy="1889034"/>
          </a:xfrm>
        </p:spPr>
        <p:txBody>
          <a:bodyPr/>
          <a:lstStyle/>
          <a:p>
            <a:pPr marL="139700" indent="0" algn="ctr">
              <a:buNone/>
            </a:pPr>
            <a:r>
              <a:rPr lang="es-ES" sz="1800" b="1" dirty="0">
                <a:solidFill>
                  <a:schemeClr val="tx2"/>
                </a:solidFill>
              </a:rPr>
              <a:t>Automático</a:t>
            </a:r>
          </a:p>
          <a:p>
            <a:pPr marL="139700" indent="0" algn="ctr">
              <a:buNone/>
            </a:pPr>
            <a:endParaRPr lang="es-ES" b="1" dirty="0">
              <a:solidFill>
                <a:schemeClr val="tx2"/>
              </a:solidFill>
            </a:endParaRPr>
          </a:p>
          <a:p>
            <a:pPr marL="139700" indent="0">
              <a:buNone/>
            </a:pPr>
            <a:r>
              <a:rPr lang="es-ES" dirty="0"/>
              <a:t>Consiste en el uso de un "programa" nativo, generalmente llamado recolector de basura, que se encarga de hacer todo este proceso y tratar de evitar pérdidas de memoria.</a:t>
            </a:r>
            <a:endParaRPr lang="es-MX" dirty="0"/>
          </a:p>
        </p:txBody>
      </p:sp>
      <p:sp>
        <p:nvSpPr>
          <p:cNvPr id="4" name="Título 3">
            <a:extLst>
              <a:ext uri="{FF2B5EF4-FFF2-40B4-BE49-F238E27FC236}">
                <a16:creationId xmlns:a16="http://schemas.microsoft.com/office/drawing/2014/main" id="{C6553877-B978-090C-4B06-48E48F4B811C}"/>
              </a:ext>
            </a:extLst>
          </p:cNvPr>
          <p:cNvSpPr>
            <a:spLocks noGrp="1"/>
          </p:cNvSpPr>
          <p:nvPr>
            <p:ph type="title"/>
          </p:nvPr>
        </p:nvSpPr>
        <p:spPr/>
        <p:txBody>
          <a:bodyPr/>
          <a:lstStyle/>
          <a:p>
            <a:r>
              <a:rPr lang="es-MX" dirty="0"/>
              <a:t>Gestión de memoria</a:t>
            </a:r>
          </a:p>
        </p:txBody>
      </p:sp>
      <p:sp>
        <p:nvSpPr>
          <p:cNvPr id="8" name="CuadroTexto 7">
            <a:extLst>
              <a:ext uri="{FF2B5EF4-FFF2-40B4-BE49-F238E27FC236}">
                <a16:creationId xmlns:a16="http://schemas.microsoft.com/office/drawing/2014/main" id="{246F206F-D0BA-26CE-0250-266CDB98AE8B}"/>
              </a:ext>
            </a:extLst>
          </p:cNvPr>
          <p:cNvSpPr txBox="1"/>
          <p:nvPr/>
        </p:nvSpPr>
        <p:spPr>
          <a:xfrm>
            <a:off x="719999" y="1296402"/>
            <a:ext cx="7703999" cy="738664"/>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 administración de memoria consta de formas de asignar memoria, como lo es de manera </a:t>
            </a:r>
            <a:r>
              <a:rPr lang="es-ES" b="1" dirty="0">
                <a:solidFill>
                  <a:schemeClr val="bg2">
                    <a:lumMod val="50000"/>
                  </a:schemeClr>
                </a:solidFill>
                <a:latin typeface="PT Sans" panose="020B0503020203020204" pitchFamily="34" charset="0"/>
              </a:rPr>
              <a:t>dinámica</a:t>
            </a:r>
            <a:r>
              <a:rPr lang="es-ES" dirty="0">
                <a:solidFill>
                  <a:schemeClr val="bg2">
                    <a:lumMod val="50000"/>
                  </a:schemeClr>
                </a:solidFill>
                <a:latin typeface="PT Sans" panose="020B0503020203020204" pitchFamily="34" charset="0"/>
              </a:rPr>
              <a:t> y esta ocurre cuando </a:t>
            </a:r>
            <a:r>
              <a:rPr lang="es-ES" b="1" dirty="0">
                <a:solidFill>
                  <a:schemeClr val="bg2">
                    <a:lumMod val="50000"/>
                  </a:schemeClr>
                </a:solidFill>
                <a:latin typeface="PT Sans" panose="020B0503020203020204" pitchFamily="34" charset="0"/>
              </a:rPr>
              <a:t>se solicita </a:t>
            </a:r>
            <a:r>
              <a:rPr lang="es-ES" dirty="0">
                <a:solidFill>
                  <a:schemeClr val="bg2">
                    <a:lumMod val="50000"/>
                  </a:schemeClr>
                </a:solidFill>
                <a:latin typeface="PT Sans" panose="020B0503020203020204" pitchFamily="34" charset="0"/>
              </a:rPr>
              <a:t>y de manera </a:t>
            </a:r>
            <a:r>
              <a:rPr lang="es-ES" b="1" dirty="0">
                <a:solidFill>
                  <a:schemeClr val="bg2">
                    <a:lumMod val="50000"/>
                  </a:schemeClr>
                </a:solidFill>
                <a:latin typeface="PT Sans" panose="020B0503020203020204" pitchFamily="34" charset="0"/>
              </a:rPr>
              <a:t>libre</a:t>
            </a:r>
            <a:r>
              <a:rPr lang="es-ES" dirty="0">
                <a:solidFill>
                  <a:schemeClr val="bg2">
                    <a:lumMod val="50000"/>
                  </a:schemeClr>
                </a:solidFill>
                <a:latin typeface="PT Sans" panose="020B0503020203020204" pitchFamily="34" charset="0"/>
              </a:rPr>
              <a:t> cuando esa memoria </a:t>
            </a:r>
            <a:r>
              <a:rPr lang="es-ES" b="1" dirty="0">
                <a:solidFill>
                  <a:schemeClr val="bg2">
                    <a:lumMod val="50000"/>
                  </a:schemeClr>
                </a:solidFill>
                <a:latin typeface="PT Sans" panose="020B0503020203020204" pitchFamily="34" charset="0"/>
              </a:rPr>
              <a:t>ya no es necesaria</a:t>
            </a:r>
            <a:r>
              <a:rPr lang="es-ES" dirty="0">
                <a:solidFill>
                  <a:schemeClr val="bg2">
                    <a:lumMod val="50000"/>
                  </a:schemeClr>
                </a:solidFill>
                <a:latin typeface="PT Sans" panose="020B0503020203020204" pitchFamily="34" charset="0"/>
              </a:rPr>
              <a:t>, esto realiza que se libere espacio para que esa memoria se reutilice.</a:t>
            </a:r>
            <a:endParaRPr lang="es-MX" dirty="0">
              <a:solidFill>
                <a:schemeClr val="bg2">
                  <a:lumMod val="50000"/>
                </a:schemeClr>
              </a:solidFill>
              <a:latin typeface="PT Sans" panose="020B0503020203020204" pitchFamily="34" charset="0"/>
            </a:endParaRPr>
          </a:p>
        </p:txBody>
      </p:sp>
      <p:pic>
        <p:nvPicPr>
          <p:cNvPr id="1028" name="Picture 4" descr="Icono de Computer RAM estilo Color Hand Drawn">
            <a:extLst>
              <a:ext uri="{FF2B5EF4-FFF2-40B4-BE49-F238E27FC236}">
                <a16:creationId xmlns:a16="http://schemas.microsoft.com/office/drawing/2014/main" id="{1C2B7103-6C63-7AC9-D760-8626684A1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8" t="32194" r="6518" b="34653"/>
          <a:stretch/>
        </p:blipFill>
        <p:spPr bwMode="auto">
          <a:xfrm>
            <a:off x="2986121" y="3693218"/>
            <a:ext cx="3313356" cy="12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240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9D45221-2283-E87F-CA82-5261B3C50497}"/>
              </a:ext>
            </a:extLst>
          </p:cNvPr>
          <p:cNvSpPr>
            <a:spLocks noGrp="1"/>
          </p:cNvSpPr>
          <p:nvPr>
            <p:ph type="subTitle" idx="1"/>
          </p:nvPr>
        </p:nvSpPr>
        <p:spPr>
          <a:xfrm flipH="1">
            <a:off x="267614" y="938940"/>
            <a:ext cx="8608769" cy="2843885"/>
          </a:xfrm>
          <a:solidFill>
            <a:schemeClr val="accent2"/>
          </a:solidFill>
        </p:spPr>
        <p:txBody>
          <a:bodyPr/>
          <a:lstStyle/>
          <a:p>
            <a:pPr algn="l"/>
            <a:r>
              <a:rPr lang="es-ES" dirty="0"/>
              <a:t>Los buffers son </a:t>
            </a:r>
            <a:r>
              <a:rPr lang="es-ES" b="1" dirty="0"/>
              <a:t>conjuntos de datos en crudo</a:t>
            </a:r>
            <a:r>
              <a:rPr lang="es-ES" dirty="0"/>
              <a:t>, es decir, </a:t>
            </a:r>
            <a:r>
              <a:rPr lang="es-ES" b="1" dirty="0"/>
              <a:t>datos binarios </a:t>
            </a:r>
            <a:r>
              <a:rPr lang="es-ES" dirty="0"/>
              <a:t>que pueden ser tratados en Node.js con la intención de realizar diversos tipos de acciones, también son un </a:t>
            </a:r>
            <a:r>
              <a:rPr lang="es-ES" b="1" dirty="0"/>
              <a:t>espacio en la memoria </a:t>
            </a:r>
            <a:r>
              <a:rPr lang="es-ES" dirty="0"/>
              <a:t>(en general, RAM) que almacena estos datos binarios. </a:t>
            </a:r>
          </a:p>
          <a:p>
            <a:pPr algn="l"/>
            <a:endParaRPr lang="es-ES" dirty="0"/>
          </a:p>
          <a:p>
            <a:pPr algn="l"/>
            <a:r>
              <a:rPr lang="es-ES" dirty="0">
                <a:solidFill>
                  <a:schemeClr val="bg2">
                    <a:lumMod val="50000"/>
                  </a:schemeClr>
                </a:solidFill>
                <a:latin typeface="PT Sans" panose="020B0503020203020204" pitchFamily="34" charset="0"/>
              </a:rPr>
              <a:t>Puede entenderse como una </a:t>
            </a:r>
            <a:r>
              <a:rPr lang="es-ES" b="1" dirty="0">
                <a:solidFill>
                  <a:schemeClr val="bg2">
                    <a:lumMod val="50000"/>
                  </a:schemeClr>
                </a:solidFill>
                <a:latin typeface="PT Sans" panose="020B0503020203020204" pitchFamily="34" charset="0"/>
              </a:rPr>
              <a:t>unidad de almacenamiento de código binario</a:t>
            </a:r>
            <a:r>
              <a:rPr lang="es-ES" dirty="0">
                <a:solidFill>
                  <a:schemeClr val="bg2">
                    <a:lumMod val="50000"/>
                  </a:schemeClr>
                </a:solidFill>
                <a:latin typeface="PT Sans" panose="020B0503020203020204" pitchFamily="34" charset="0"/>
              </a:rPr>
              <a:t>. Se utilizan </a:t>
            </a:r>
            <a:r>
              <a:rPr lang="es-ES" b="1" dirty="0">
                <a:solidFill>
                  <a:schemeClr val="bg2">
                    <a:lumMod val="50000"/>
                  </a:schemeClr>
                </a:solidFill>
                <a:latin typeface="PT Sans" panose="020B0503020203020204" pitchFamily="34" charset="0"/>
              </a:rPr>
              <a:t>para almacenar temporalmente los datos binarios antes o después de su transmisión</a:t>
            </a:r>
            <a:r>
              <a:rPr lang="es-ES" dirty="0">
                <a:solidFill>
                  <a:schemeClr val="bg2">
                    <a:lumMod val="50000"/>
                  </a:schemeClr>
                </a:solidFill>
                <a:latin typeface="PT Sans" panose="020B0503020203020204" pitchFamily="34" charset="0"/>
              </a:rPr>
              <a:t>, estos se utilizan para </a:t>
            </a:r>
            <a:r>
              <a:rPr lang="es-ES" b="1" dirty="0">
                <a:solidFill>
                  <a:schemeClr val="bg2">
                    <a:lumMod val="50000"/>
                  </a:schemeClr>
                </a:solidFill>
                <a:latin typeface="PT Sans" panose="020B0503020203020204" pitchFamily="34" charset="0"/>
              </a:rPr>
              <a:t>enviar y recibir datos sin problemas entre el emisor y el receptor</a:t>
            </a:r>
            <a:r>
              <a:rPr lang="es-ES" dirty="0">
                <a:solidFill>
                  <a:schemeClr val="bg2">
                    <a:lumMod val="50000"/>
                  </a:schemeClr>
                </a:solidFill>
                <a:latin typeface="PT Sans" panose="020B0503020203020204" pitchFamily="34" charset="0"/>
              </a:rPr>
              <a:t>.</a:t>
            </a:r>
            <a:endParaRPr lang="es-ES" dirty="0"/>
          </a:p>
          <a:p>
            <a:pPr algn="l"/>
            <a:endParaRPr lang="es-ES" dirty="0"/>
          </a:p>
          <a:p>
            <a:pPr algn="l"/>
            <a:r>
              <a:rPr lang="es-ES" dirty="0"/>
              <a:t>En Node.js, podemos acceder a estos espacios de memoria con la clase Buffer incorporada, esta clase fue implementada debido a que JavaScript no contaba con la capacidad de trabajar con datos binarios. </a:t>
            </a:r>
          </a:p>
          <a:p>
            <a:pPr algn="l"/>
            <a:endParaRPr lang="es-ES" dirty="0"/>
          </a:p>
        </p:txBody>
      </p:sp>
      <p:sp>
        <p:nvSpPr>
          <p:cNvPr id="3" name="Título 2">
            <a:extLst>
              <a:ext uri="{FF2B5EF4-FFF2-40B4-BE49-F238E27FC236}">
                <a16:creationId xmlns:a16="http://schemas.microsoft.com/office/drawing/2014/main" id="{A38E8C46-45FC-5426-950C-9E29E7C0136D}"/>
              </a:ext>
            </a:extLst>
          </p:cNvPr>
          <p:cNvSpPr>
            <a:spLocks noGrp="1"/>
          </p:cNvSpPr>
          <p:nvPr>
            <p:ph type="title"/>
          </p:nvPr>
        </p:nvSpPr>
        <p:spPr>
          <a:xfrm flipH="1">
            <a:off x="451821" y="344244"/>
            <a:ext cx="7735054" cy="673866"/>
          </a:xfrm>
        </p:spPr>
        <p:txBody>
          <a:bodyPr/>
          <a:lstStyle/>
          <a:p>
            <a:pPr algn="l"/>
            <a:r>
              <a:rPr lang="es-ES" dirty="0"/>
              <a:t>4.2 Buffers</a:t>
            </a:r>
            <a:endParaRPr lang="es-MX" dirty="0"/>
          </a:p>
        </p:txBody>
      </p:sp>
      <p:pic>
        <p:nvPicPr>
          <p:cNvPr id="2053" name="Picture 5" descr="How to read files with Buffer &amp; Stream in Node.js | by GP Lee | JavaScript  in Plain English">
            <a:extLst>
              <a:ext uri="{FF2B5EF4-FFF2-40B4-BE49-F238E27FC236}">
                <a16:creationId xmlns:a16="http://schemas.microsoft.com/office/drawing/2014/main" id="{7EC75E12-EC3E-A26C-1F9F-2C0948B6C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0" t="21471" r="2941" b="11849"/>
          <a:stretch/>
        </p:blipFill>
        <p:spPr bwMode="auto">
          <a:xfrm>
            <a:off x="0" y="1018110"/>
            <a:ext cx="9144001" cy="258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anim calcmode="lin" valueType="num">
                                      <p:cBhvr>
                                        <p:cTn id="8" dur="1000" fill="hold"/>
                                        <p:tgtEl>
                                          <p:spTgt spid="2053"/>
                                        </p:tgtEl>
                                        <p:attrNameLst>
                                          <p:attrName>ppt_x</p:attrName>
                                        </p:attrNameLst>
                                      </p:cBhvr>
                                      <p:tavLst>
                                        <p:tav tm="0">
                                          <p:val>
                                            <p:strVal val="#ppt_x"/>
                                          </p:val>
                                        </p:tav>
                                        <p:tav tm="100000">
                                          <p:val>
                                            <p:strVal val="#ppt_x"/>
                                          </p:val>
                                        </p:tav>
                                      </p:tavLst>
                                    </p:anim>
                                    <p:anim calcmode="lin" valueType="num">
                                      <p:cBhvr>
                                        <p:cTn id="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6A5A01-D14D-31BC-3DF8-47FE970D1186}"/>
              </a:ext>
            </a:extLst>
          </p:cNvPr>
          <p:cNvSpPr txBox="1"/>
          <p:nvPr/>
        </p:nvSpPr>
        <p:spPr>
          <a:xfrm>
            <a:off x="789027" y="481864"/>
            <a:ext cx="7565946" cy="1815882"/>
          </a:xfrm>
          <a:prstGeom prst="rect">
            <a:avLst/>
          </a:prstGeom>
          <a:noFill/>
        </p:spPr>
        <p:txBody>
          <a:bodyPr wrap="square">
            <a:spAutoFit/>
          </a:bodyPr>
          <a:lstStyle/>
          <a:p>
            <a:r>
              <a:rPr lang="es-ES" dirty="0">
                <a:solidFill>
                  <a:schemeClr val="bg2">
                    <a:lumMod val="50000"/>
                  </a:schemeClr>
                </a:solidFill>
              </a:rPr>
              <a:t>Los búferes </a:t>
            </a:r>
            <a:r>
              <a:rPr lang="es-ES" b="1" dirty="0">
                <a:solidFill>
                  <a:schemeClr val="bg2">
                    <a:lumMod val="50000"/>
                  </a:schemeClr>
                </a:solidFill>
              </a:rPr>
              <a:t>almacenan una secuencia de enteros</a:t>
            </a:r>
            <a:r>
              <a:rPr lang="es-ES" dirty="0">
                <a:solidFill>
                  <a:schemeClr val="bg2">
                    <a:lumMod val="50000"/>
                  </a:schemeClr>
                </a:solidFill>
              </a:rPr>
              <a:t>, de forma </a:t>
            </a:r>
            <a:r>
              <a:rPr lang="es-ES" b="1" dirty="0">
                <a:solidFill>
                  <a:schemeClr val="bg2">
                    <a:lumMod val="50000"/>
                  </a:schemeClr>
                </a:solidFill>
              </a:rPr>
              <a:t>similar a una matriz </a:t>
            </a:r>
            <a:r>
              <a:rPr lang="es-ES" dirty="0">
                <a:solidFill>
                  <a:schemeClr val="bg2">
                    <a:lumMod val="50000"/>
                  </a:schemeClr>
                </a:solidFill>
              </a:rPr>
              <a:t>en JavaScript. A diferencia de las matrices, una vez que se crea un búfer, no se puede cambiar su tamaño.</a:t>
            </a:r>
            <a:endParaRPr lang="es-MX" dirty="0">
              <a:solidFill>
                <a:schemeClr val="bg2">
                  <a:lumMod val="50000"/>
                </a:schemeClr>
              </a:solidFill>
            </a:endParaRP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Guardan cierta similitud con los arreglos de valores enteros pues estos tienen bytes que corresponden con los datos crudos en determinada posición de la memoria, además los buffers son utilizados para manejo de sockets, manipulación de imágenes o </a:t>
            </a:r>
            <a:r>
              <a:rPr lang="es-ES" dirty="0" err="1">
                <a:solidFill>
                  <a:schemeClr val="bg2">
                    <a:lumMod val="50000"/>
                  </a:schemeClr>
                </a:solidFill>
                <a:latin typeface="PT Sans" panose="020B0503020203020204" pitchFamily="34" charset="0"/>
              </a:rPr>
              <a:t>streams</a:t>
            </a:r>
            <a:r>
              <a:rPr lang="es-ES" dirty="0">
                <a:solidFill>
                  <a:schemeClr val="bg2">
                    <a:lumMod val="50000"/>
                  </a:schemeClr>
                </a:solidFill>
                <a:latin typeface="PT Sans" panose="020B0503020203020204" pitchFamily="34" charset="0"/>
              </a:rPr>
              <a:t> de datos.</a:t>
            </a:r>
          </a:p>
          <a:p>
            <a:endParaRPr lang="es-ES" dirty="0">
              <a:solidFill>
                <a:schemeClr val="bg2">
                  <a:lumMod val="50000"/>
                </a:schemeClr>
              </a:solidFill>
              <a:latin typeface="PT Sans" panose="020B0503020203020204" pitchFamily="34" charset="0"/>
            </a:endParaRPr>
          </a:p>
        </p:txBody>
      </p:sp>
      <p:pic>
        <p:nvPicPr>
          <p:cNvPr id="4098" name="Picture 2" descr="Nodejs] Something about Buffer. In node.js a buffer is a container for… |  by Peter Chang | HackerNoon.com | Medium">
            <a:extLst>
              <a:ext uri="{FF2B5EF4-FFF2-40B4-BE49-F238E27FC236}">
                <a16:creationId xmlns:a16="http://schemas.microsoft.com/office/drawing/2014/main" id="{452B6889-AA40-4EC1-5205-3E20A9515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anim calcmode="lin" valueType="num">
                                      <p:cBhvr>
                                        <p:cTn id="8" dur="2000" fill="hold"/>
                                        <p:tgtEl>
                                          <p:spTgt spid="4098"/>
                                        </p:tgtEl>
                                        <p:attrNameLst>
                                          <p:attrName>ppt_x</p:attrName>
                                        </p:attrNameLst>
                                      </p:cBhvr>
                                      <p:tavLst>
                                        <p:tav tm="0">
                                          <p:val>
                                            <p:strVal val="#ppt_x"/>
                                          </p:val>
                                        </p:tav>
                                        <p:tav tm="100000">
                                          <p:val>
                                            <p:strVal val="#ppt_x"/>
                                          </p:val>
                                        </p:tav>
                                      </p:tavLst>
                                    </p:anim>
                                    <p:anim calcmode="lin" valueType="num">
                                      <p:cBhvr>
                                        <p:cTn id="9" dur="2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C74AAB72-C37B-1A93-77BA-5BC07922749E}"/>
              </a:ext>
            </a:extLst>
          </p:cNvPr>
          <p:cNvSpPr>
            <a:spLocks noGrp="1"/>
          </p:cNvSpPr>
          <p:nvPr>
            <p:ph type="subTitle" idx="1"/>
          </p:nvPr>
        </p:nvSpPr>
        <p:spPr>
          <a:xfrm flipH="1">
            <a:off x="999066" y="706271"/>
            <a:ext cx="7710312" cy="4152543"/>
          </a:xfrm>
        </p:spPr>
        <p:txBody>
          <a:bodyPr/>
          <a:lstStyle/>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alloc</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20</a:t>
            </a:r>
            <a:r>
              <a:rPr lang="es-MX" sz="1800" b="0" dirty="0">
                <a:solidFill>
                  <a:srgbClr val="D4D4D4"/>
                </a:solidFill>
                <a:effectLst/>
                <a:latin typeface="Consolas" panose="020B0609020204030204" pitchFamily="49" charset="0"/>
              </a:rPr>
              <a:t>);</a:t>
            </a:r>
          </a:p>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from</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'Mitzi Ailyn'</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un Buffer </a:t>
            </a:r>
            <a:r>
              <a:rPr lang="es-MX" sz="1800" b="0" dirty="0" err="1">
                <a:solidFill>
                  <a:srgbClr val="CE9178"/>
                </a:solidFill>
                <a:effectLst/>
                <a:latin typeface="Consolas" panose="020B0609020204030204" pitchFamily="49" charset="0"/>
              </a:rPr>
              <a:t>vacio</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el buffer creado con la cadena de caracteres'</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23</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1</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45</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10</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3</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toString</a:t>
            </a:r>
            <a:r>
              <a:rPr lang="es-MX" sz="1800" b="0" dirty="0">
                <a:solidFill>
                  <a:srgbClr val="D4D4D4"/>
                </a:solidFill>
                <a:effectLst/>
                <a:latin typeface="Consolas" panose="020B0609020204030204" pitchFamily="49" charset="0"/>
              </a:rPr>
              <a:t>());</a:t>
            </a:r>
          </a:p>
        </p:txBody>
      </p:sp>
      <p:sp>
        <p:nvSpPr>
          <p:cNvPr id="3" name="Título 2">
            <a:extLst>
              <a:ext uri="{FF2B5EF4-FFF2-40B4-BE49-F238E27FC236}">
                <a16:creationId xmlns:a16="http://schemas.microsoft.com/office/drawing/2014/main" id="{04983DD1-F1CF-A64D-4465-A66144534300}"/>
              </a:ext>
            </a:extLst>
          </p:cNvPr>
          <p:cNvSpPr>
            <a:spLocks noGrp="1"/>
          </p:cNvSpPr>
          <p:nvPr>
            <p:ph type="title"/>
          </p:nvPr>
        </p:nvSpPr>
        <p:spPr>
          <a:xfrm flipH="1">
            <a:off x="0" y="22710"/>
            <a:ext cx="2958300" cy="706139"/>
          </a:xfrm>
        </p:spPr>
        <p:txBody>
          <a:bodyPr/>
          <a:lstStyle/>
          <a:p>
            <a:pPr algn="ctr"/>
            <a:r>
              <a:rPr lang="es-ES" dirty="0">
                <a:solidFill>
                  <a:schemeClr val="bg1"/>
                </a:solidFill>
              </a:rPr>
              <a:t>Práctica1</a:t>
            </a:r>
            <a:endParaRPr lang="es-MX" dirty="0">
              <a:solidFill>
                <a:schemeClr val="bg1"/>
              </a:solidFill>
            </a:endParaRPr>
          </a:p>
        </p:txBody>
      </p:sp>
    </p:spTree>
    <p:extLst>
      <p:ext uri="{BB962C8B-B14F-4D97-AF65-F5344CB8AC3E}">
        <p14:creationId xmlns:p14="http://schemas.microsoft.com/office/powerpoint/2010/main" val="536120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CII - Knoow">
            <a:extLst>
              <a:ext uri="{FF2B5EF4-FFF2-40B4-BE49-F238E27FC236}">
                <a16:creationId xmlns:a16="http://schemas.microsoft.com/office/drawing/2014/main" id="{8CE6F8A5-E42F-7513-748B-8E251010A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1" t="10248"/>
          <a:stretch/>
        </p:blipFill>
        <p:spPr bwMode="auto">
          <a:xfrm>
            <a:off x="473336" y="60312"/>
            <a:ext cx="8197328" cy="50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31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70D89A-870C-3B9E-80F7-613C4DE6C6C7}"/>
              </a:ext>
            </a:extLst>
          </p:cNvPr>
          <p:cNvSpPr>
            <a:spLocks noGrp="1"/>
          </p:cNvSpPr>
          <p:nvPr>
            <p:ph type="title"/>
          </p:nvPr>
        </p:nvSpPr>
        <p:spPr>
          <a:xfrm>
            <a:off x="1114925" y="216770"/>
            <a:ext cx="7085400" cy="572700"/>
          </a:xfrm>
        </p:spPr>
        <p:txBody>
          <a:bodyPr/>
          <a:lstStyle/>
          <a:p>
            <a:r>
              <a:rPr lang="es-MX" dirty="0"/>
              <a:t>4.3 </a:t>
            </a:r>
            <a:r>
              <a:rPr lang="es-MX" dirty="0" err="1"/>
              <a:t>Streams</a:t>
            </a:r>
            <a:endParaRPr lang="es-MX" dirty="0"/>
          </a:p>
        </p:txBody>
      </p:sp>
      <p:sp>
        <p:nvSpPr>
          <p:cNvPr id="3" name="Marcador de texto 2">
            <a:extLst>
              <a:ext uri="{FF2B5EF4-FFF2-40B4-BE49-F238E27FC236}">
                <a16:creationId xmlns:a16="http://schemas.microsoft.com/office/drawing/2014/main" id="{8298E98F-7BC5-B93F-6429-7C532567C5C9}"/>
              </a:ext>
            </a:extLst>
          </p:cNvPr>
          <p:cNvSpPr>
            <a:spLocks noGrp="1"/>
          </p:cNvSpPr>
          <p:nvPr>
            <p:ph type="body" idx="1"/>
          </p:nvPr>
        </p:nvSpPr>
        <p:spPr>
          <a:xfrm>
            <a:off x="642008" y="789470"/>
            <a:ext cx="4349539" cy="3101700"/>
          </a:xfrm>
        </p:spPr>
        <p:txBody>
          <a:bodyPr/>
          <a:lstStyle/>
          <a:p>
            <a:pPr marL="152400" indent="0">
              <a:buNone/>
            </a:pPr>
            <a:r>
              <a:rPr lang="es-ES" dirty="0" err="1"/>
              <a:t>Stream</a:t>
            </a:r>
            <a:r>
              <a:rPr lang="es-ES" dirty="0"/>
              <a:t> significa: corriente, arroyo, flujo, torrente o chorro. Por tanto, un </a:t>
            </a:r>
            <a:r>
              <a:rPr lang="es-ES" dirty="0" err="1"/>
              <a:t>stream</a:t>
            </a:r>
            <a:r>
              <a:rPr lang="es-ES" dirty="0"/>
              <a:t>, en el mundo de la programación, es una forma de </a:t>
            </a:r>
            <a:r>
              <a:rPr lang="es-ES" b="1" dirty="0"/>
              <a:t>obtener o depositar datos binarios de una fuente a otra en un flujo continuado</a:t>
            </a:r>
            <a:r>
              <a:rPr lang="es-ES" dirty="0"/>
              <a:t>.</a:t>
            </a:r>
          </a:p>
          <a:p>
            <a:pPr marL="152400" indent="0">
              <a:buNone/>
            </a:pPr>
            <a:endParaRPr lang="es-ES" dirty="0"/>
          </a:p>
          <a:p>
            <a:pPr marL="152400" indent="0">
              <a:buNone/>
            </a:pPr>
            <a:r>
              <a:rPr lang="es-ES" dirty="0"/>
              <a:t>Un </a:t>
            </a:r>
            <a:r>
              <a:rPr lang="es-ES" dirty="0" err="1"/>
              <a:t>stream</a:t>
            </a:r>
            <a:r>
              <a:rPr lang="es-ES" dirty="0"/>
              <a:t> es una </a:t>
            </a:r>
            <a:r>
              <a:rPr lang="es-ES" b="1" dirty="0"/>
              <a:t>transmisión por medio de secuencias</a:t>
            </a:r>
            <a:r>
              <a:rPr lang="es-ES" dirty="0"/>
              <a:t>. Nos permite leer, difundir o descargar estas secuencias por medio de un flujo continuo donde en canal de comunicación es fluido en el tiempo mientras nosotros lo deseemos o la información que se quiere transmitir ha terminado.</a:t>
            </a:r>
          </a:p>
          <a:p>
            <a:pPr marL="152400" indent="0">
              <a:buNone/>
            </a:pPr>
            <a:endParaRPr lang="es-ES" dirty="0"/>
          </a:p>
          <a:p>
            <a:pPr marL="152400" indent="0">
              <a:buNone/>
            </a:pPr>
            <a:r>
              <a:rPr lang="es-ES" dirty="0"/>
              <a:t>Los </a:t>
            </a:r>
            <a:r>
              <a:rPr lang="es-ES" dirty="0" err="1"/>
              <a:t>streams</a:t>
            </a:r>
            <a:r>
              <a:rPr lang="es-ES" dirty="0"/>
              <a:t> suelen ser usados en sistemas donde obtener toda la información de un proceso no es posible de una forma atómica y se necesita desmenuzar el mensaje para ser retransmitido. La información es tan grande que el canal no lo soporta y tiene que enviarse de esta manera</a:t>
            </a:r>
            <a:endParaRPr lang="es-MX" dirty="0"/>
          </a:p>
        </p:txBody>
      </p:sp>
      <p:pic>
        <p:nvPicPr>
          <p:cNvPr id="8194" name="Picture 2">
            <a:extLst>
              <a:ext uri="{FF2B5EF4-FFF2-40B4-BE49-F238E27FC236}">
                <a16:creationId xmlns:a16="http://schemas.microsoft.com/office/drawing/2014/main" id="{2F993F3A-B338-A8F3-5397-53939A26F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47" y="1596445"/>
            <a:ext cx="3962700" cy="274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28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A7C5E-E57F-725C-1462-083B944AB83B}"/>
              </a:ext>
            </a:extLst>
          </p:cNvPr>
          <p:cNvSpPr>
            <a:spLocks noGrp="1"/>
          </p:cNvSpPr>
          <p:nvPr>
            <p:ph type="title"/>
          </p:nvPr>
        </p:nvSpPr>
        <p:spPr/>
        <p:txBody>
          <a:bodyPr/>
          <a:lstStyle/>
          <a:p>
            <a:endParaRPr lang="es-MX"/>
          </a:p>
        </p:txBody>
      </p:sp>
      <p:pic>
        <p:nvPicPr>
          <p:cNvPr id="7170" name="Picture 2" descr="Node JS Tutorial for Beginners #13 - Streams and Buffers - YouTube">
            <a:extLst>
              <a:ext uri="{FF2B5EF4-FFF2-40B4-BE49-F238E27FC236}">
                <a16:creationId xmlns:a16="http://schemas.microsoft.com/office/drawing/2014/main" id="{698DF4DD-39E9-EB52-B852-060F1274B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82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4AD65-F3B3-C963-C232-E69F1560066C}"/>
              </a:ext>
            </a:extLst>
          </p:cNvPr>
          <p:cNvSpPr>
            <a:spLocks noGrp="1"/>
          </p:cNvSpPr>
          <p:nvPr>
            <p:ph type="title"/>
          </p:nvPr>
        </p:nvSpPr>
        <p:spPr/>
        <p:txBody>
          <a:bodyPr/>
          <a:lstStyle/>
          <a:p>
            <a:r>
              <a:rPr lang="es-ES" dirty="0">
                <a:solidFill>
                  <a:schemeClr val="bg1"/>
                </a:solidFill>
              </a:rPr>
              <a:t>Práctica 2</a:t>
            </a:r>
            <a:endParaRPr lang="es-MX" dirty="0">
              <a:solidFill>
                <a:schemeClr val="bg1"/>
              </a:solidFill>
            </a:endParaRPr>
          </a:p>
        </p:txBody>
      </p:sp>
      <p:sp>
        <p:nvSpPr>
          <p:cNvPr id="3" name="Marcador de texto 2">
            <a:extLst>
              <a:ext uri="{FF2B5EF4-FFF2-40B4-BE49-F238E27FC236}">
                <a16:creationId xmlns:a16="http://schemas.microsoft.com/office/drawing/2014/main" id="{24573143-32A0-D570-90CE-67D6ECAB997D}"/>
              </a:ext>
            </a:extLst>
          </p:cNvPr>
          <p:cNvSpPr>
            <a:spLocks noGrp="1"/>
          </p:cNvSpPr>
          <p:nvPr>
            <p:ph type="body" idx="1"/>
          </p:nvPr>
        </p:nvSpPr>
        <p:spPr>
          <a:xfrm>
            <a:off x="1114925" y="1384250"/>
            <a:ext cx="5006176" cy="3101700"/>
          </a:xfrm>
        </p:spPr>
        <p:txBody>
          <a:bodyPr/>
          <a:lstStyle/>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stdout</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write</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a:t>
            </a:r>
          </a:p>
          <a:p>
            <a:pPr marL="152400" indent="0">
              <a:buNone/>
            </a:pPr>
            <a:endParaRPr lang="es-MX" dirty="0"/>
          </a:p>
        </p:txBody>
      </p:sp>
    </p:spTree>
    <p:extLst>
      <p:ext uri="{BB962C8B-B14F-4D97-AF65-F5344CB8AC3E}">
        <p14:creationId xmlns:p14="http://schemas.microsoft.com/office/powerpoint/2010/main" val="244586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555130"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3200" dirty="0"/>
              <a:t>1.2 Paradigmas de programación</a:t>
            </a:r>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Es la manera o estilo de programación de software.</a:t>
            </a:r>
          </a:p>
          <a:p>
            <a:pPr marL="0" lvl="0" indent="0" algn="l" rtl="0">
              <a:spcBef>
                <a:spcPts val="0"/>
              </a:spcBef>
              <a:spcAft>
                <a:spcPts val="0"/>
              </a:spcAft>
              <a:buNone/>
            </a:pPr>
            <a:r>
              <a:rPr lang="es-ES" dirty="0">
                <a:solidFill>
                  <a:schemeClr val="dk1"/>
                </a:solidFill>
              </a:rPr>
              <a:t>Existen diferentes formas de diseñar un lenguaje de programación y varios modos de trabajar para obtener los resultados.</a:t>
            </a:r>
          </a:p>
          <a:p>
            <a:pPr marL="0" lvl="0" indent="0" algn="l" rtl="0">
              <a:spcBef>
                <a:spcPts val="0"/>
              </a:spcBef>
              <a:spcAft>
                <a:spcPts val="0"/>
              </a:spcAft>
              <a:buNone/>
            </a:pPr>
            <a:r>
              <a:rPr lang="es-ES" dirty="0">
                <a:solidFill>
                  <a:schemeClr val="dk1"/>
                </a:solidFill>
              </a:rPr>
              <a:t>Los lenguajes de programación adoptan uno o varios paradigmas en función del tipo de órdenes que permiten implementar como, por ejemplo, Python o JavaScript, que son multiparadigmas.</a:t>
            </a:r>
          </a:p>
        </p:txBody>
      </p:sp>
      <p:pic>
        <p:nvPicPr>
          <p:cNvPr id="4098" name="Picture 2" descr="Jaime Torres Yaguana: Paradigmas de Programación - 1BTI">
            <a:extLst>
              <a:ext uri="{FF2B5EF4-FFF2-40B4-BE49-F238E27FC236}">
                <a16:creationId xmlns:a16="http://schemas.microsoft.com/office/drawing/2014/main" id="{47898A42-20CE-2B29-73A8-45A8F948A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61" y="2585385"/>
            <a:ext cx="4572000" cy="24003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40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4.4 Manejo de archivos</a:t>
            </a:r>
            <a:endParaRPr lang="es-MX" dirty="0"/>
          </a:p>
        </p:txBody>
      </p:sp>
    </p:spTree>
    <p:extLst>
      <p:ext uri="{BB962C8B-B14F-4D97-AF65-F5344CB8AC3E}">
        <p14:creationId xmlns:p14="http://schemas.microsoft.com/office/powerpoint/2010/main" val="92662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73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29754156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p:spPr>
        <p:txBody>
          <a:bodyPr/>
          <a:lstStyle/>
          <a:p>
            <a:r>
              <a:rPr lang="es-ES" dirty="0">
                <a:solidFill>
                  <a:schemeClr val="bg1"/>
                </a:solidFill>
              </a:rPr>
              <a:t>Práctica 3</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7362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Objetos globales</a:t>
            </a:r>
          </a:p>
        </p:txBody>
      </p:sp>
      <p:sp>
        <p:nvSpPr>
          <p:cNvPr id="4496" name="Google Shape;4496;p50"/>
          <p:cNvSpPr txBox="1">
            <a:spLocks noGrp="1"/>
          </p:cNvSpPr>
          <p:nvPr>
            <p:ph type="subTitle" idx="1"/>
          </p:nvPr>
        </p:nvSpPr>
        <p:spPr>
          <a:xfrm>
            <a:off x="3712142" y="3353987"/>
            <a:ext cx="3646292" cy="701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5.1 Introducción</a:t>
            </a:r>
          </a:p>
          <a:p>
            <a:pPr marL="0" lvl="0" indent="0" algn="l" rtl="0">
              <a:spcBef>
                <a:spcPts val="0"/>
              </a:spcBef>
              <a:spcAft>
                <a:spcPts val="0"/>
              </a:spcAft>
              <a:buNone/>
            </a:pPr>
            <a:r>
              <a:rPr lang="es-ES" dirty="0"/>
              <a:t>5.2 Objetos básicos</a:t>
            </a:r>
          </a:p>
          <a:p>
            <a:pPr marL="0" lvl="0" indent="0" algn="l" rtl="0">
              <a:spcBef>
                <a:spcPts val="0"/>
              </a:spcBef>
              <a:spcAft>
                <a:spcPts val="0"/>
              </a:spcAft>
              <a:buNone/>
            </a:pPr>
            <a:r>
              <a:rPr lang="es-ES" dirty="0"/>
              <a:t>5.3 Módulos de utilidades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018572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385BF-B93F-9F4A-7FA7-65DF00F75FBE}"/>
              </a:ext>
            </a:extLst>
          </p:cNvPr>
          <p:cNvSpPr>
            <a:spLocks noGrp="1"/>
          </p:cNvSpPr>
          <p:nvPr>
            <p:ph type="title"/>
          </p:nvPr>
        </p:nvSpPr>
        <p:spPr/>
        <p:txBody>
          <a:bodyPr/>
          <a:lstStyle/>
          <a:p>
            <a:r>
              <a:rPr lang="es-ES" dirty="0"/>
              <a:t>5.1 Introducción</a:t>
            </a:r>
            <a:endParaRPr lang="es-MX" dirty="0"/>
          </a:p>
        </p:txBody>
      </p:sp>
      <p:sp>
        <p:nvSpPr>
          <p:cNvPr id="3" name="Marcador de texto 2">
            <a:extLst>
              <a:ext uri="{FF2B5EF4-FFF2-40B4-BE49-F238E27FC236}">
                <a16:creationId xmlns:a16="http://schemas.microsoft.com/office/drawing/2014/main" id="{8173CF51-70E2-1C8C-7959-2A1E690F26AE}"/>
              </a:ext>
            </a:extLst>
          </p:cNvPr>
          <p:cNvSpPr>
            <a:spLocks noGrp="1"/>
          </p:cNvSpPr>
          <p:nvPr>
            <p:ph type="body" idx="1"/>
          </p:nvPr>
        </p:nvSpPr>
        <p:spPr/>
        <p:txBody>
          <a:bodyPr/>
          <a:lstStyle/>
          <a:p>
            <a:pPr marL="152400" indent="0">
              <a:buNone/>
            </a:pPr>
            <a:r>
              <a:rPr lang="es-ES" dirty="0"/>
              <a:t>El </a:t>
            </a:r>
            <a:r>
              <a:rPr lang="es-ES" b="1" dirty="0"/>
              <a:t>objeto global </a:t>
            </a:r>
            <a:r>
              <a:rPr lang="es-ES" dirty="0"/>
              <a:t>proporciona </a:t>
            </a:r>
            <a:r>
              <a:rPr lang="es-ES" b="1" dirty="0"/>
              <a:t>variables y funciones que están disponibles </a:t>
            </a:r>
            <a:r>
              <a:rPr lang="es-ES" dirty="0"/>
              <a:t>en cualquier lugar. Por defecto, aquellas que están integradas en el lenguaje o el entorno.</a:t>
            </a:r>
          </a:p>
          <a:p>
            <a:pPr marL="152400" indent="0">
              <a:buNone/>
            </a:pPr>
            <a:endParaRPr lang="es-ES" dirty="0"/>
          </a:p>
          <a:p>
            <a:pPr marL="152400" indent="0">
              <a:buNone/>
            </a:pPr>
            <a:r>
              <a:rPr lang="es-ES" dirty="0"/>
              <a:t>En un navegador se denomina </a:t>
            </a:r>
            <a:r>
              <a:rPr lang="es-ES" b="1" dirty="0" err="1"/>
              <a:t>window</a:t>
            </a:r>
            <a:r>
              <a:rPr lang="es-ES" b="1" dirty="0"/>
              <a:t> </a:t>
            </a:r>
            <a:r>
              <a:rPr lang="es-ES" dirty="0"/>
              <a:t>en </a:t>
            </a:r>
            <a:r>
              <a:rPr lang="es-ES" dirty="0" err="1"/>
              <a:t>Node</a:t>
            </a:r>
            <a:r>
              <a:rPr lang="es-ES" dirty="0"/>
              <a:t> es </a:t>
            </a:r>
            <a:r>
              <a:rPr lang="es-ES" b="1" dirty="0"/>
              <a:t>global</a:t>
            </a:r>
          </a:p>
          <a:p>
            <a:pPr marL="152400" indent="0">
              <a:buNone/>
            </a:pPr>
            <a:endParaRPr lang="es-MX" b="1" dirty="0"/>
          </a:p>
          <a:p>
            <a:pPr marL="152400" indent="0">
              <a:buNone/>
            </a:pPr>
            <a:endParaRPr lang="es-MX" b="1" dirty="0"/>
          </a:p>
          <a:p>
            <a:pPr marL="152400" indent="0">
              <a:buNone/>
            </a:pPr>
            <a:endParaRPr lang="es-ES" dirty="0"/>
          </a:p>
        </p:txBody>
      </p:sp>
    </p:spTree>
    <p:extLst>
      <p:ext uri="{BB962C8B-B14F-4D97-AF65-F5344CB8AC3E}">
        <p14:creationId xmlns:p14="http://schemas.microsoft.com/office/powerpoint/2010/main" val="798712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018BF7-7DD1-DFD6-C3CC-513BC5DAC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9" t="3764" r="13313" b="9020"/>
          <a:stretch/>
        </p:blipFill>
        <p:spPr bwMode="auto">
          <a:xfrm>
            <a:off x="2168788" y="0"/>
            <a:ext cx="4806424" cy="51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92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Infinity</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Es un valor numérico que representa el infinito.</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NaN</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 valor que representa </a:t>
            </a:r>
            <a:r>
              <a:rPr lang="es-ES" dirty="0" err="1"/>
              <a:t>Not</a:t>
            </a:r>
            <a:r>
              <a:rPr lang="es-ES" dirty="0"/>
              <a:t>-A-</a:t>
            </a:r>
            <a:r>
              <a:rPr lang="es-ES" dirty="0" err="1"/>
              <a:t>Number</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null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Intencionalmente un valor nulo o "vacío". </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p:txBody>
          <a:bodyPr/>
          <a:lstStyle/>
          <a:p>
            <a:r>
              <a:rPr lang="es-MX" dirty="0" err="1"/>
              <a:t>globalThis</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Propiedad global contiene el </a:t>
            </a:r>
            <a:r>
              <a:rPr lang="es-ES" dirty="0" err="1"/>
              <a:t>thisvalor</a:t>
            </a:r>
            <a:r>
              <a:rPr lang="es-ES" dirty="0"/>
              <a:t> global, que es similar al objeto global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undefinend</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valor primitivo: automáticamente asignado a las variables que solo han sido declarados o a los argumentos formales para los cuales no existe argumentos reales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755222" y="1002154"/>
            <a:ext cx="7455861" cy="572700"/>
          </a:xfrm>
        </p:spPr>
        <p:txBody>
          <a:bodyPr/>
          <a:lstStyle/>
          <a:p>
            <a:r>
              <a:rPr lang="es-ES" b="1" dirty="0"/>
              <a:t>Propiedades de valor</a:t>
            </a:r>
            <a:r>
              <a:rPr lang="es-ES" dirty="0"/>
              <a:t>: Estas propiedades globales devuelven un valor simple, es decir, no tienen otras propiedades o métodos.</a:t>
            </a:r>
            <a:endParaRPr lang="es-MX" dirty="0"/>
          </a:p>
        </p:txBody>
      </p:sp>
      <p:sp>
        <p:nvSpPr>
          <p:cNvPr id="18" name="Título 1">
            <a:extLst>
              <a:ext uri="{FF2B5EF4-FFF2-40B4-BE49-F238E27FC236}">
                <a16:creationId xmlns:a16="http://schemas.microsoft.com/office/drawing/2014/main" id="{E798E435-7D61-E732-17DB-9889EA9C2036}"/>
              </a:ext>
            </a:extLst>
          </p:cNvPr>
          <p:cNvSpPr txBox="1">
            <a:spLocks/>
          </p:cNvSpPr>
          <p:nvPr/>
        </p:nvSpPr>
        <p:spPr>
          <a:xfrm>
            <a:off x="1125683" y="429454"/>
            <a:ext cx="7085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ES" dirty="0"/>
              <a:t>5.2 Objetos básicos</a:t>
            </a:r>
            <a:endParaRPr lang="es-MX" dirty="0"/>
          </a:p>
        </p:txBody>
      </p:sp>
    </p:spTree>
    <p:extLst>
      <p:ext uri="{BB962C8B-B14F-4D97-AF65-F5344CB8AC3E}">
        <p14:creationId xmlns:p14="http://schemas.microsoft.com/office/powerpoint/2010/main" val="7864387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720000" y="1451310"/>
            <a:ext cx="2305500" cy="434100"/>
          </a:xfrm>
        </p:spPr>
        <p:txBody>
          <a:bodyPr/>
          <a:lstStyle/>
          <a:p>
            <a:r>
              <a:rPr lang="es-MX" dirty="0" err="1"/>
              <a:t>eval</a:t>
            </a:r>
            <a:r>
              <a:rPr lang="es-MX" dirty="0"/>
              <a:t>() </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720000" y="1836946"/>
            <a:ext cx="2305500" cy="572700"/>
          </a:xfrm>
        </p:spPr>
        <p:txBody>
          <a:bodyPr/>
          <a:lstStyle/>
          <a:p>
            <a:r>
              <a:rPr lang="es-ES" dirty="0"/>
              <a:t>El argumento de la función </a:t>
            </a:r>
            <a:r>
              <a:rPr lang="es-ES" dirty="0" err="1"/>
              <a:t>eval</a:t>
            </a:r>
            <a:r>
              <a:rPr lang="es-ES" dirty="0"/>
              <a:t> es una cadena de caracteres.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419271" y="1451310"/>
            <a:ext cx="2305500" cy="434100"/>
          </a:xfrm>
        </p:spPr>
        <p:txBody>
          <a:bodyPr/>
          <a:lstStyle/>
          <a:p>
            <a:r>
              <a:rPr lang="es-MX" dirty="0" err="1"/>
              <a:t>encodeURIComponent</a:t>
            </a:r>
            <a:r>
              <a:rPr lang="es-MX" dirty="0"/>
              <a:t>()</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025453" y="1999050"/>
            <a:ext cx="3025451" cy="572700"/>
          </a:xfrm>
        </p:spPr>
        <p:txBody>
          <a:bodyPr/>
          <a:lstStyle/>
          <a:p>
            <a:r>
              <a:rPr lang="es-ES" dirty="0"/>
              <a:t>Se debe utilizar para codificar un URI </a:t>
            </a:r>
            <a:r>
              <a:rPr lang="es-ES" dirty="0" err="1"/>
              <a:t>Component</a:t>
            </a:r>
            <a:r>
              <a:rPr lang="es-ES" dirty="0"/>
              <a:t>  (una </a:t>
            </a:r>
            <a:r>
              <a:rPr lang="es-ES" dirty="0" err="1"/>
              <a:t>string</a:t>
            </a:r>
            <a:r>
              <a:rPr lang="es-ES" dirty="0"/>
              <a:t> que supuestamente debe ser parte de una URL).</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720000" y="3066209"/>
            <a:ext cx="2305500" cy="477600"/>
          </a:xfrm>
        </p:spPr>
        <p:txBody>
          <a:bodyPr/>
          <a:lstStyle/>
          <a:p>
            <a:r>
              <a:rPr lang="es-ES" dirty="0" err="1"/>
              <a:t>decodeURIComponent</a:t>
            </a:r>
            <a:r>
              <a:rPr lang="es-ES" dirty="0"/>
              <a: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720000" y="3451839"/>
            <a:ext cx="2305500" cy="572700"/>
          </a:xfrm>
        </p:spPr>
        <p:txBody>
          <a:bodyPr/>
          <a:lstStyle/>
          <a:p>
            <a:endParaRPr lang="es-MX"/>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066209"/>
            <a:ext cx="2305500" cy="477600"/>
          </a:xfrm>
        </p:spPr>
        <p:txBody>
          <a:bodyPr/>
          <a:lstStyle/>
          <a:p>
            <a:r>
              <a:rPr lang="es-MX" dirty="0" err="1"/>
              <a:t>decodeURI</a:t>
            </a:r>
            <a:r>
              <a:rPr lang="es-MX" dirty="0"/>
              <a:t>()</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419270" y="3451839"/>
            <a:ext cx="2699231" cy="572700"/>
          </a:xfrm>
        </p:spPr>
        <p:txBody>
          <a:bodyPr/>
          <a:lstStyle/>
          <a:p>
            <a:r>
              <a:rPr lang="es-MX" dirty="0"/>
              <a:t>Decodifica un Identificador de Recurso Uniforme (</a:t>
            </a:r>
            <a:r>
              <a:rPr lang="es-MX" dirty="0" err="1"/>
              <a:t>Uniform</a:t>
            </a:r>
            <a:r>
              <a:rPr lang="es-MX" dirty="0"/>
              <a:t> </a:t>
            </a:r>
            <a:r>
              <a:rPr lang="es-MX" dirty="0" err="1"/>
              <a:t>Resource</a:t>
            </a:r>
            <a:r>
              <a:rPr lang="es-MX" dirty="0"/>
              <a:t> </a:t>
            </a:r>
            <a:r>
              <a:rPr lang="es-MX" dirty="0" err="1"/>
              <a:t>Identifier</a:t>
            </a:r>
            <a:r>
              <a:rPr lang="es-MX" dirty="0"/>
              <a:t>, URI) previamente creado por </a:t>
            </a:r>
            <a:r>
              <a:rPr lang="es-MX" dirty="0" err="1"/>
              <a:t>encodeURI</a:t>
            </a:r>
            <a:r>
              <a:rPr lang="es-MX" dirty="0"/>
              <a:t> o por una rutina similar.</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118550" y="1451310"/>
            <a:ext cx="2305500" cy="434100"/>
          </a:xfrm>
        </p:spPr>
        <p:txBody>
          <a:bodyPr/>
          <a:lstStyle/>
          <a:p>
            <a:r>
              <a:rPr lang="es-MX" dirty="0" err="1"/>
              <a:t>encodeURI</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118548" y="1836946"/>
            <a:ext cx="3025451" cy="572700"/>
          </a:xfrm>
        </p:spPr>
        <p:txBody>
          <a:bodyPr/>
          <a:lstStyle/>
          <a:p>
            <a:r>
              <a:rPr lang="es-ES" dirty="0">
                <a:solidFill>
                  <a:schemeClr val="bg2">
                    <a:lumMod val="50000"/>
                  </a:schemeClr>
                </a:solidFill>
                <a:latin typeface="Lato" panose="020F0502020204030203" pitchFamily="34" charset="0"/>
              </a:rPr>
              <a:t>S</a:t>
            </a:r>
            <a:r>
              <a:rPr lang="es-ES" sz="1400" b="0" i="0" dirty="0">
                <a:solidFill>
                  <a:schemeClr val="bg2">
                    <a:lumMod val="50000"/>
                  </a:schemeClr>
                </a:solidFill>
                <a:effectLst/>
                <a:latin typeface="Lato" panose="020F0502020204030203" pitchFamily="34" charset="0"/>
              </a:rPr>
              <a:t>e debe utilizar para codificar una </a:t>
            </a:r>
            <a:r>
              <a:rPr lang="es-ES" sz="1400" b="1" i="0" dirty="0">
                <a:solidFill>
                  <a:schemeClr val="bg2">
                    <a:lumMod val="50000"/>
                  </a:schemeClr>
                </a:solidFill>
                <a:effectLst/>
                <a:latin typeface="Lato" panose="020F0502020204030203" pitchFamily="34" charset="0"/>
              </a:rPr>
              <a:t>URI</a:t>
            </a:r>
            <a:r>
              <a:rPr lang="es-ES" sz="1400" b="0" i="0" dirty="0">
                <a:solidFill>
                  <a:schemeClr val="bg2">
                    <a:lumMod val="50000"/>
                  </a:schemeClr>
                </a:solidFill>
                <a:effectLst/>
                <a:latin typeface="Lato" panose="020F0502020204030203" pitchFamily="34" charset="0"/>
              </a:rPr>
              <a:t> o una </a:t>
            </a:r>
            <a:r>
              <a:rPr lang="es-ES" sz="1400" b="1" i="0" dirty="0">
                <a:solidFill>
                  <a:schemeClr val="bg2">
                    <a:lumMod val="50000"/>
                  </a:schemeClr>
                </a:solidFill>
                <a:effectLst/>
                <a:latin typeface="Lato" panose="020F0502020204030203" pitchFamily="34" charset="0"/>
              </a:rPr>
              <a:t>URL</a:t>
            </a:r>
            <a:r>
              <a:rPr lang="es-ES" sz="1400" b="0" i="0" dirty="0">
                <a:solidFill>
                  <a:schemeClr val="bg2">
                    <a:lumMod val="50000"/>
                  </a:schemeClr>
                </a:solidFill>
                <a:effectLst/>
                <a:latin typeface="Lato" panose="020F0502020204030203" pitchFamily="34" charset="0"/>
              </a:rPr>
              <a:t> existente.</a:t>
            </a:r>
            <a:r>
              <a:rPr lang="es-ES" sz="1100" dirty="0">
                <a:solidFill>
                  <a:schemeClr val="bg2">
                    <a:lumMod val="50000"/>
                  </a:schemeClr>
                </a:solidFill>
              </a:rPr>
              <a:t>.</a:t>
            </a:r>
            <a:endParaRPr lang="es-MX" sz="1100" dirty="0">
              <a:solidFill>
                <a:schemeClr val="bg2">
                  <a:lumMod val="50000"/>
                </a:schemeClr>
              </a:solidFill>
            </a:endParaRPr>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Propiedades de función: </a:t>
            </a:r>
            <a:r>
              <a:rPr lang="es-ES" dirty="0"/>
              <a:t>Estas funciones globales devuelven un valor directamente cuando son llamados.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066209"/>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parseInt</a:t>
            </a:r>
            <a:r>
              <a:rPr lang="es-MX" dirty="0"/>
              <a:t>()</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451839"/>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Comprueba el primer argumento, una cadena, e intenta devolver un entero de la base especificada</a:t>
            </a:r>
            <a:endParaRPr lang="es-MX" dirty="0"/>
          </a:p>
        </p:txBody>
      </p:sp>
    </p:spTree>
    <p:extLst>
      <p:ext uri="{BB962C8B-B14F-4D97-AF65-F5344CB8AC3E}">
        <p14:creationId xmlns:p14="http://schemas.microsoft.com/office/powerpoint/2010/main" val="3746867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parseFloat</a:t>
            </a:r>
            <a:r>
              <a:rPr lang="es-MX" dirty="0"/>
              <a:t>()</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Analiza un argumento (si es necesario, lo convierte en una cadena) y devuelve un número de coma flotante.</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isNaN</a:t>
            </a:r>
            <a:r>
              <a:rPr lang="es-ES" dirty="0"/>
              <a:t>()</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una función de alto nivel y no está asociada a ningún objeto. </a:t>
            </a:r>
            <a:r>
              <a:rPr lang="es-ES" dirty="0" err="1"/>
              <a:t>isNaN</a:t>
            </a:r>
            <a:r>
              <a:rPr lang="es-ES" dirty="0"/>
              <a:t> intenta convertir el parámetro pasado a un número. Si el parámetro no se puede convertir, devuelve true; en caso contrario, devuelve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isFinite</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Examina el número de su argumento. Si el argumento es </a:t>
            </a:r>
            <a:r>
              <a:rPr lang="es-ES" dirty="0" err="1"/>
              <a:t>NaN</a:t>
            </a:r>
            <a:r>
              <a:rPr lang="es-ES" dirty="0"/>
              <a:t> , infinito positivo o infinito negativo, este método devuelve false , de otro modo devuelve true .</a:t>
            </a:r>
            <a:endParaRPr lang="es-MX" dirty="0"/>
          </a:p>
        </p:txBody>
      </p:sp>
    </p:spTree>
    <p:extLst>
      <p:ext uri="{BB962C8B-B14F-4D97-AF65-F5344CB8AC3E}">
        <p14:creationId xmlns:p14="http://schemas.microsoft.com/office/powerpoint/2010/main" val="383142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1"/>
          <p:cNvGrpSpPr/>
          <p:nvPr/>
        </p:nvGrpSpPr>
        <p:grpSpPr>
          <a:xfrm>
            <a:off x="2403716" y="2118626"/>
            <a:ext cx="767411" cy="291091"/>
            <a:chOff x="1991294" y="1417190"/>
            <a:chExt cx="941608" cy="382965"/>
          </a:xfrm>
        </p:grpSpPr>
        <p:sp>
          <p:nvSpPr>
            <p:cNvPr id="4507" name="Google Shape;4507;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5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Tipos de paradigmas</a:t>
            </a:r>
            <a:endParaRPr dirty="0"/>
          </a:p>
        </p:txBody>
      </p:sp>
      <p:sp>
        <p:nvSpPr>
          <p:cNvPr id="4521" name="Google Shape;4521;p51"/>
          <p:cNvSpPr txBox="1">
            <a:spLocks noGrp="1"/>
          </p:cNvSpPr>
          <p:nvPr>
            <p:ph type="subTitle" idx="1"/>
          </p:nvPr>
        </p:nvSpPr>
        <p:spPr>
          <a:xfrm>
            <a:off x="840119" y="2409717"/>
            <a:ext cx="3716072" cy="431100"/>
          </a:xfrm>
          <a:prstGeom prst="rect">
            <a:avLst/>
          </a:prstGeom>
        </p:spPr>
        <p:txBody>
          <a:bodyPr spcFirstLastPara="1" wrap="square" lIns="91425" tIns="18275" rIns="91425" bIns="91425" anchor="t" anchorCtr="0">
            <a:noAutofit/>
          </a:bodyPr>
          <a:lstStyle/>
          <a:p>
            <a:pPr marL="0" lvl="0" indent="0" algn="ctr" rtl="0">
              <a:spcBef>
                <a:spcPts val="0"/>
              </a:spcBef>
              <a:spcAft>
                <a:spcPts val="0"/>
              </a:spcAft>
              <a:buNone/>
            </a:pPr>
            <a:r>
              <a:rPr lang="es-MX" dirty="0"/>
              <a:t>Paradigma imperativo</a:t>
            </a:r>
            <a:endParaRPr dirty="0"/>
          </a:p>
        </p:txBody>
      </p:sp>
      <p:sp>
        <p:nvSpPr>
          <p:cNvPr id="4522" name="Google Shape;4522;p51"/>
          <p:cNvSpPr txBox="1">
            <a:spLocks noGrp="1"/>
          </p:cNvSpPr>
          <p:nvPr>
            <p:ph type="subTitle" idx="2"/>
          </p:nvPr>
        </p:nvSpPr>
        <p:spPr>
          <a:xfrm>
            <a:off x="4676701" y="2409717"/>
            <a:ext cx="3499682" cy="431100"/>
          </a:xfrm>
          <a:prstGeom prst="rect">
            <a:avLst/>
          </a:prstGeom>
        </p:spPr>
        <p:txBody>
          <a:bodyPr spcFirstLastPara="1" wrap="square" lIns="91425" tIns="18275" rIns="91425" bIns="91425" anchor="t" anchorCtr="0">
            <a:noAutofit/>
          </a:bodyPr>
          <a:lstStyle/>
          <a:p>
            <a:pPr marL="0" indent="0"/>
            <a:r>
              <a:rPr lang="es-MX" b="1" i="0" dirty="0">
                <a:solidFill>
                  <a:srgbClr val="444444"/>
                </a:solidFill>
                <a:effectLst/>
                <a:latin typeface="Lato" panose="020F0502020204030203" pitchFamily="34" charset="0"/>
              </a:rPr>
              <a:t>Paradigma declarativo</a:t>
            </a:r>
            <a:endParaRPr lang="es-MX" b="0" i="0" dirty="0">
              <a:solidFill>
                <a:srgbClr val="444444"/>
              </a:solidFill>
              <a:effectLst/>
              <a:latin typeface="Lato" panose="020F0502020204030203" pitchFamily="34" charset="0"/>
            </a:endParaRPr>
          </a:p>
          <a:p>
            <a:pPr marL="0" lvl="0" indent="0" algn="ctr" rtl="0">
              <a:spcBef>
                <a:spcPts val="0"/>
              </a:spcBef>
              <a:spcAft>
                <a:spcPts val="0"/>
              </a:spcAft>
              <a:buNone/>
            </a:pPr>
            <a:endParaRPr dirty="0"/>
          </a:p>
        </p:txBody>
      </p:sp>
      <p:sp>
        <p:nvSpPr>
          <p:cNvPr id="4523" name="Google Shape;4523;p51"/>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Consiste en una secuencia de instrucciones en las que se describe paso a paso lo que el programa hará.</a:t>
            </a:r>
            <a:endParaRPr lang="fr-FR" dirty="0"/>
          </a:p>
        </p:txBody>
      </p:sp>
      <p:sp>
        <p:nvSpPr>
          <p:cNvPr id="4524" name="Google Shape;4524;p51"/>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Este paradigma no necesita definir algoritmos puesto que describe el problema en lugar de encontrar una solución al mismo. Este paradigma utiliza el principio del razonamiento lógico para responder a las preguntas o cuestiones consultadas.</a:t>
            </a:r>
            <a:endParaRPr dirty="0"/>
          </a:p>
        </p:txBody>
      </p:sp>
      <p:sp>
        <p:nvSpPr>
          <p:cNvPr id="4525" name="Google Shape;4525;p51"/>
          <p:cNvSpPr/>
          <p:nvPr/>
        </p:nvSpPr>
        <p:spPr>
          <a:xfrm>
            <a:off x="5870978" y="1843804"/>
            <a:ext cx="504050" cy="411488"/>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1"/>
          <p:cNvSpPr/>
          <p:nvPr/>
        </p:nvSpPr>
        <p:spPr>
          <a:xfrm>
            <a:off x="2581682" y="1843804"/>
            <a:ext cx="411486" cy="411467"/>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51"/>
          <p:cNvGrpSpPr/>
          <p:nvPr/>
        </p:nvGrpSpPr>
        <p:grpSpPr>
          <a:xfrm>
            <a:off x="5754066" y="2118626"/>
            <a:ext cx="767411" cy="291091"/>
            <a:chOff x="1991294" y="1417190"/>
            <a:chExt cx="941608" cy="382965"/>
          </a:xfrm>
        </p:grpSpPr>
        <p:sp>
          <p:nvSpPr>
            <p:cNvPr id="4528" name="Google Shape;4528;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Object</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Usado para guardar una colección de datos definidos y entidades más complejas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err="1"/>
              <a:t>URIError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 error cuando una función de manejo de URI global se usó de manera incorrecta.</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SyntaxError</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err="1"/>
              <a:t>Represta</a:t>
            </a:r>
            <a:r>
              <a:rPr lang="es-MX" dirty="0"/>
              <a:t> un error cuando se trata de interpretar código que resulta ser inválido sintácticamente.</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583496" cy="477600"/>
          </a:xfrm>
        </p:spPr>
        <p:txBody>
          <a:bodyPr/>
          <a:lstStyle/>
          <a:p>
            <a:r>
              <a:rPr lang="es-MX" dirty="0" err="1"/>
              <a:t>ReferenceError</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Representa un error cuando se hace referencia a una variable inexistente.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TypeError</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 error cuando una operación no puede ser completada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Objetos fundamentales: </a:t>
            </a:r>
            <a:r>
              <a:rPr lang="es-ES" dirty="0"/>
              <a:t>A partir de estos se heredan los demás.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RangeError</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Indica un error cuando un valor no se encuentra dentro de un rango de valores permitidos.</a:t>
            </a:r>
            <a:endParaRPr lang="es-MX" dirty="0"/>
          </a:p>
        </p:txBody>
      </p:sp>
    </p:spTree>
    <p:extLst>
      <p:ext uri="{BB962C8B-B14F-4D97-AF65-F5344CB8AC3E}">
        <p14:creationId xmlns:p14="http://schemas.microsoft.com/office/powerpoint/2010/main" val="3513541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1494346"/>
            <a:ext cx="2305500" cy="434100"/>
          </a:xfrm>
        </p:spPr>
        <p:txBody>
          <a:bodyPr/>
          <a:lstStyle/>
          <a:p>
            <a:r>
              <a:rPr lang="es-MX" dirty="0" err="1"/>
              <a:t>InternalError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1879982"/>
            <a:ext cx="2305500" cy="572700"/>
          </a:xfrm>
        </p:spPr>
        <p:txBody>
          <a:bodyPr/>
          <a:lstStyle/>
          <a:p>
            <a:r>
              <a:rPr lang="es-ES" dirty="0"/>
              <a:t>Indica un error que se produjo internamente en el motor JavaScript.</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1494346"/>
            <a:ext cx="2305500" cy="434100"/>
          </a:xfrm>
        </p:spPr>
        <p:txBody>
          <a:bodyPr/>
          <a:lstStyle/>
          <a:p>
            <a:r>
              <a:rPr lang="es-MX" dirty="0" err="1"/>
              <a:t>EvalError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1879982"/>
            <a:ext cx="2305500" cy="572700"/>
          </a:xfrm>
        </p:spPr>
        <p:txBody>
          <a:bodyPr/>
          <a:lstStyle/>
          <a:p>
            <a:r>
              <a:rPr lang="es-ES" dirty="0"/>
              <a:t>Indica un error relacionado con la función global </a:t>
            </a:r>
            <a:r>
              <a:rPr lang="es-ES" dirty="0" err="1"/>
              <a:t>eval</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dirty="0"/>
              <a:t>Symbol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ES" dirty="0"/>
              <a:t>Los Symbols se utilizan a menudo para agregar claves de propiedades únicas a un objeto</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err="1"/>
              <a:t>Boolean</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Si el valor se omite o es 0, -0, </a:t>
            </a:r>
            <a:r>
              <a:rPr lang="es-ES" dirty="0" err="1"/>
              <a:t>null</a:t>
            </a:r>
            <a:r>
              <a:rPr lang="es-ES" dirty="0"/>
              <a:t>, false, </a:t>
            </a:r>
            <a:r>
              <a:rPr lang="es-ES" dirty="0" err="1"/>
              <a:t>NaN</a:t>
            </a:r>
            <a:r>
              <a:rPr lang="es-ES" dirty="0"/>
              <a:t>, </a:t>
            </a:r>
            <a:r>
              <a:rPr lang="es-ES" dirty="0" err="1"/>
              <a:t>undefined</a:t>
            </a:r>
            <a:r>
              <a:rPr lang="es-ES" dirty="0"/>
              <a:t>, o la cadena vacía ( ""), el objeto tiene un valor inicial de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1494346"/>
            <a:ext cx="2305500" cy="434100"/>
          </a:xfrm>
        </p:spPr>
        <p:txBody>
          <a:bodyPr/>
          <a:lstStyle/>
          <a:p>
            <a:r>
              <a:rPr lang="es-MX" dirty="0"/>
              <a:t>Error</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1879982"/>
            <a:ext cx="2305500" cy="572700"/>
          </a:xfrm>
        </p:spPr>
        <p:txBody>
          <a:bodyPr/>
          <a:lstStyle/>
          <a:p>
            <a:r>
              <a:rPr lang="es-ES" dirty="0"/>
              <a:t>Se lanzan cuando ocurren errores en tiempo de ejecución</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Function</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054003" y="3494875"/>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MX" dirty="0"/>
              <a:t>Puede crear funciones dinámicamente</a:t>
            </a:r>
          </a:p>
        </p:txBody>
      </p:sp>
    </p:spTree>
    <p:extLst>
      <p:ext uri="{BB962C8B-B14F-4D97-AF65-F5344CB8AC3E}">
        <p14:creationId xmlns:p14="http://schemas.microsoft.com/office/powerpoint/2010/main" val="2391531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Number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Permite representar y manipular valores numéricos cómo 37 o -9.25.</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a:t>Date</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Representan en JavaScript un momento fijo en el tiempo en un formato independiente</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BigInt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Se usa para representar y manipular valores primitivos , que son demasiado grandes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ES" dirty="0"/>
              <a:t>M</a:t>
            </a:r>
            <a:r>
              <a:rPr lang="es-MX" dirty="0" err="1"/>
              <a:t>ath</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objeto incorporado que tiene propiedades y métodos para constantes y funciones matemáticas.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Números y fechas</a:t>
            </a:r>
            <a:r>
              <a:rPr lang="es-ES" dirty="0"/>
              <a:t>: Son objetos base que representan números, fechas y cálculos matemáticos.</a:t>
            </a:r>
            <a:endParaRPr lang="es-MX" dirty="0"/>
          </a:p>
        </p:txBody>
      </p:sp>
    </p:spTree>
    <p:extLst>
      <p:ext uri="{BB962C8B-B14F-4D97-AF65-F5344CB8AC3E}">
        <p14:creationId xmlns:p14="http://schemas.microsoft.com/office/powerpoint/2010/main" val="441619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String</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Se utiliza para representar y manipular una secuencia de caracteres.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RegExp</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Se utiliza para hacer coincidir el texto con un patrón.</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Procesamiento de texto: </a:t>
            </a:r>
            <a:r>
              <a:rPr lang="es-ES" dirty="0"/>
              <a:t>Objetos que representan cadenas y la posibilidad de manipularlas.</a:t>
            </a:r>
            <a:endParaRPr lang="es-MX" dirty="0"/>
          </a:p>
        </p:txBody>
      </p:sp>
    </p:spTree>
    <p:extLst>
      <p:ext uri="{BB962C8B-B14F-4D97-AF65-F5344CB8AC3E}">
        <p14:creationId xmlns:p14="http://schemas.microsoft.com/office/powerpoint/2010/main" val="1351861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a:t>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Es usado en la construcción de </a:t>
            </a:r>
            <a:r>
              <a:rPr lang="es-ES" dirty="0" err="1"/>
              <a:t>arrays</a:t>
            </a:r>
            <a:r>
              <a:rPr lang="es-ES" dirty="0"/>
              <a:t>, que son objetos tipo lista de alto nivel.</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sz="2100" dirty="0"/>
              <a:t>BigUint64Array</a:t>
            </a:r>
            <a:br>
              <a:rPr lang="es-MX" sz="2100" dirty="0"/>
            </a:br>
            <a:endParaRPr lang="es-MX" sz="2100"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una matriz de enteros sin signo de 64 bits en el orden de bytes de la plataforma.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a:t>Float64Array</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a:t>Representa una matriz de números de coma flotante de 64 bits</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305500" cy="477600"/>
          </a:xfrm>
        </p:spPr>
        <p:txBody>
          <a:bodyPr/>
          <a:lstStyle/>
          <a:p>
            <a:r>
              <a:rPr lang="es-MX" dirty="0"/>
              <a:t>Float32Array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MX" dirty="0"/>
              <a:t>Representa una matriz de números de coma flotante de 32 bits </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sz="2300" dirty="0"/>
              <a:t>BigInt64Array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una matriz de enteros con signo de 64 bits en el orden de bytes de la plataforma.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Colecciones indexadas: </a:t>
            </a:r>
            <a:r>
              <a:rPr lang="es-ES" dirty="0"/>
              <a:t>Son objetos que representan colecciones de datos ordenados por un índice.</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Uint32Array</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 Representa una matriz de enteros sin signo de 32 bits en el orden de bytes de la plataforma. </a:t>
            </a:r>
            <a:endParaRPr lang="es-MX" dirty="0"/>
          </a:p>
        </p:txBody>
      </p:sp>
    </p:spTree>
    <p:extLst>
      <p:ext uri="{BB962C8B-B14F-4D97-AF65-F5344CB8AC3E}">
        <p14:creationId xmlns:p14="http://schemas.microsoft.com/office/powerpoint/2010/main" val="2761613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558428"/>
            <a:ext cx="2305500" cy="434100"/>
          </a:xfrm>
        </p:spPr>
        <p:txBody>
          <a:bodyPr/>
          <a:lstStyle/>
          <a:p>
            <a:r>
              <a:rPr lang="es-MX" dirty="0"/>
              <a:t>Int32Array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944064"/>
            <a:ext cx="2305500" cy="572700"/>
          </a:xfrm>
        </p:spPr>
        <p:txBody>
          <a:bodyPr/>
          <a:lstStyle/>
          <a:p>
            <a:r>
              <a:rPr lang="es-ES" dirty="0"/>
              <a:t>Representa una matriz de enteros con signo de 32 bits en complemento a dos en el orden de bytes de la plataforma.</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558428"/>
            <a:ext cx="2305500" cy="434100"/>
          </a:xfrm>
        </p:spPr>
        <p:txBody>
          <a:bodyPr/>
          <a:lstStyle/>
          <a:p>
            <a:r>
              <a:rPr lang="es-MX" dirty="0"/>
              <a:t>Uint16Array</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944064"/>
            <a:ext cx="2305500" cy="572700"/>
          </a:xfrm>
        </p:spPr>
        <p:txBody>
          <a:bodyPr/>
          <a:lstStyle/>
          <a:p>
            <a:r>
              <a:rPr lang="es-ES" dirty="0"/>
              <a:t>representa una matriz de enteros sin signo de 16 bits en el orden de bytes de la plataforma. Hereda los métodos de instancia de su </a:t>
            </a:r>
            <a:r>
              <a:rPr lang="es-ES" dirty="0" err="1"/>
              <a:t>padreTypedArray</a:t>
            </a:r>
            <a:r>
              <a:rPr lang="es-ES" dirty="0"/>
              <a:t>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sz="1600" dirty="0"/>
              <a:t>Uint8ClampedArray</a:t>
            </a:r>
            <a:endParaRPr lang="es-MX" sz="1600"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MX" dirty="0"/>
              <a:t>Representa una matriz de enteros sin signo de 8 bits sujetos a 0-255.</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a:t>Uint8Array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Representan un array de enteros sin signo de 8 bits. El contenido se inicializa a 0.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558428"/>
            <a:ext cx="2305500" cy="434100"/>
          </a:xfrm>
        </p:spPr>
        <p:txBody>
          <a:bodyPr/>
          <a:lstStyle/>
          <a:p>
            <a:r>
              <a:rPr lang="es-MX" dirty="0"/>
              <a:t>Int16Array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944064"/>
            <a:ext cx="2305500" cy="572700"/>
          </a:xfrm>
        </p:spPr>
        <p:txBody>
          <a:bodyPr/>
          <a:lstStyle/>
          <a:p>
            <a:r>
              <a:rPr lang="es-ES" dirty="0"/>
              <a:t> Representa una matriz de enteros de 16 bits con signo en complemento a dos en el orden de bytes de la plataforma.</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Int8Array</a:t>
            </a:r>
          </a:p>
        </p:txBody>
      </p:sp>
      <p:sp>
        <p:nvSpPr>
          <p:cNvPr id="14" name="Subtítulo 13">
            <a:extLst>
              <a:ext uri="{FF2B5EF4-FFF2-40B4-BE49-F238E27FC236}">
                <a16:creationId xmlns:a16="http://schemas.microsoft.com/office/drawing/2014/main" id="{4AFEEC77-653B-9C16-C220-243AF2979F40}"/>
              </a:ext>
            </a:extLst>
          </p:cNvPr>
          <p:cNvSpPr>
            <a:spLocks noGrp="1"/>
          </p:cNvSpPr>
          <p:nvPr>
            <p:ph type="subTitle" idx="14"/>
          </p:nvPr>
        </p:nvSpPr>
        <p:spPr>
          <a:xfrm>
            <a:off x="6054003" y="3494875"/>
            <a:ext cx="2305500" cy="572700"/>
          </a:xfrm>
        </p:spPr>
        <p:txBody>
          <a:bodyPr/>
          <a:lstStyle/>
          <a:p>
            <a:r>
              <a:rPr lang="es-ES" dirty="0"/>
              <a:t>Representa una matriz de enteros de 8 bits con signo en complemento a dos. Los contenidos se inicializan en 0</a:t>
            </a:r>
            <a:endParaRPr lang="es-MX" dirty="0"/>
          </a:p>
        </p:txBody>
      </p:sp>
    </p:spTree>
    <p:extLst>
      <p:ext uri="{BB962C8B-B14F-4D97-AF65-F5344CB8AC3E}">
        <p14:creationId xmlns:p14="http://schemas.microsoft.com/office/powerpoint/2010/main" val="1147455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71028-E74F-73E5-57B6-0276EB0B48F1}"/>
              </a:ext>
            </a:extLst>
          </p:cNvPr>
          <p:cNvSpPr>
            <a:spLocks noGrp="1"/>
          </p:cNvSpPr>
          <p:nvPr>
            <p:ph type="title"/>
          </p:nvPr>
        </p:nvSpPr>
        <p:spPr/>
        <p:txBody>
          <a:bodyPr/>
          <a:lstStyle/>
          <a:p>
            <a:r>
              <a:rPr lang="es-ES" dirty="0"/>
              <a:t>5.3 Módulos de utilidades</a:t>
            </a:r>
            <a:endParaRPr lang="es-MX" dirty="0"/>
          </a:p>
        </p:txBody>
      </p:sp>
      <p:sp>
        <p:nvSpPr>
          <p:cNvPr id="3" name="Marcador de texto 2">
            <a:extLst>
              <a:ext uri="{FF2B5EF4-FFF2-40B4-BE49-F238E27FC236}">
                <a16:creationId xmlns:a16="http://schemas.microsoft.com/office/drawing/2014/main" id="{6F92E384-3A2C-7302-8C0D-5731CDA080EC}"/>
              </a:ext>
            </a:extLst>
          </p:cNvPr>
          <p:cNvSpPr>
            <a:spLocks noGrp="1"/>
          </p:cNvSpPr>
          <p:nvPr>
            <p:ph type="body" idx="1"/>
          </p:nvPr>
        </p:nvSpPr>
        <p:spPr>
          <a:xfrm>
            <a:off x="372632" y="1566237"/>
            <a:ext cx="3962700" cy="3101700"/>
          </a:xfrm>
        </p:spPr>
        <p:txBody>
          <a:bodyPr/>
          <a:lstStyle/>
          <a:p>
            <a:pPr marL="152400" indent="0" algn="ctr">
              <a:buNone/>
            </a:pPr>
            <a:r>
              <a:rPr lang="es-ES" dirty="0"/>
              <a:t>Node.js también ofrece una serie de módulos que la convierten en un entorno bastante poderosos para programar. La comunidad también es de gran ayuda y crean proyectos de código abierto que ayudan a extender las posibilidades del entorno </a:t>
            </a:r>
            <a:r>
              <a:rPr lang="es-ES" dirty="0" err="1"/>
              <a:t>Node</a:t>
            </a:r>
            <a:r>
              <a:rPr lang="es-ES" dirty="0"/>
              <a:t>. En este artículo te listamos algunas de las herramientas más útiles que han sido desarrolladas para Node.js, desde librerías hasta frameworks. Por supuesto, todas ellas son gratuitas.</a:t>
            </a:r>
            <a:endParaRPr lang="es-MX" dirty="0"/>
          </a:p>
        </p:txBody>
      </p:sp>
      <p:pic>
        <p:nvPicPr>
          <p:cNvPr id="10242" name="Picture 2" descr="Porque usar Nodejs en el 2020?. Nodejs es un framework popular… | by Manuel  Ortega Carcamo | Medium">
            <a:extLst>
              <a:ext uri="{FF2B5EF4-FFF2-40B4-BE49-F238E27FC236}">
                <a16:creationId xmlns:a16="http://schemas.microsoft.com/office/drawing/2014/main" id="{8F42E895-8B56-B0FC-11A3-54DD9123B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 r="10232"/>
          <a:stretch/>
        </p:blipFill>
        <p:spPr bwMode="auto">
          <a:xfrm>
            <a:off x="4335332" y="1663056"/>
            <a:ext cx="4658062" cy="237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20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114"/>
        <p:cNvGrpSpPr/>
        <p:nvPr/>
      </p:nvGrpSpPr>
      <p:grpSpPr>
        <a:xfrm>
          <a:off x="0" y="0"/>
          <a:ext cx="0" cy="0"/>
          <a:chOff x="0" y="0"/>
          <a:chExt cx="0" cy="0"/>
        </a:xfrm>
      </p:grpSpPr>
      <p:sp>
        <p:nvSpPr>
          <p:cNvPr id="6115" name="Google Shape;6115;p76"/>
          <p:cNvSpPr/>
          <p:nvPr/>
        </p:nvSpPr>
        <p:spPr>
          <a:xfrm>
            <a:off x="6327008" y="180667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6" name="Google Shape;6116;p76"/>
          <p:cNvSpPr/>
          <p:nvPr/>
        </p:nvSpPr>
        <p:spPr>
          <a:xfrm flipH="1">
            <a:off x="2214658" y="1277749"/>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7" name="Google Shape;6117;p76"/>
          <p:cNvSpPr/>
          <p:nvPr/>
        </p:nvSpPr>
        <p:spPr>
          <a:xfrm flipH="1">
            <a:off x="2214658" y="299932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8" name="Google Shape;6118;p76"/>
          <p:cNvSpPr/>
          <p:nvPr/>
        </p:nvSpPr>
        <p:spPr>
          <a:xfrm rot="682406">
            <a:off x="2859342" y="952962"/>
            <a:ext cx="3457766" cy="2917777"/>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2935724" y="117428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txBox="1">
            <a:spLocks noGrp="1"/>
          </p:cNvSpPr>
          <p:nvPr>
            <p:ph type="title" idx="4294967295"/>
          </p:nvPr>
        </p:nvSpPr>
        <p:spPr>
          <a:xfrm>
            <a:off x="720000" y="1046569"/>
            <a:ext cx="1911000" cy="4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err="1"/>
              <a:t>Node</a:t>
            </a:r>
            <a:r>
              <a:rPr lang="es-MX" sz="1800" dirty="0"/>
              <a:t> </a:t>
            </a:r>
            <a:r>
              <a:rPr lang="es-MX" sz="1800" dirty="0" err="1"/>
              <a:t>Package</a:t>
            </a:r>
            <a:r>
              <a:rPr lang="es-MX" sz="1800" dirty="0"/>
              <a:t> Manager</a:t>
            </a:r>
          </a:p>
        </p:txBody>
      </p:sp>
      <p:sp>
        <p:nvSpPr>
          <p:cNvPr id="6123" name="Google Shape;6123;p76"/>
          <p:cNvSpPr txBox="1">
            <a:spLocks noGrp="1"/>
          </p:cNvSpPr>
          <p:nvPr>
            <p:ph type="title" idx="4294967295"/>
          </p:nvPr>
        </p:nvSpPr>
        <p:spPr>
          <a:xfrm>
            <a:off x="222738" y="2808403"/>
            <a:ext cx="1981103"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err="1"/>
              <a:t>Sails</a:t>
            </a:r>
            <a:r>
              <a:rPr lang="es-ES" sz="1800" dirty="0"/>
              <a:t>   </a:t>
            </a:r>
            <a:endParaRPr lang="es-MX" sz="1800" dirty="0"/>
          </a:p>
        </p:txBody>
      </p:sp>
      <p:sp>
        <p:nvSpPr>
          <p:cNvPr id="6125" name="Google Shape;6125;p76"/>
          <p:cNvSpPr txBox="1">
            <a:spLocks noGrp="1"/>
          </p:cNvSpPr>
          <p:nvPr>
            <p:ph type="title" idx="4294967295"/>
          </p:nvPr>
        </p:nvSpPr>
        <p:spPr>
          <a:xfrm>
            <a:off x="6327001" y="1616019"/>
            <a:ext cx="1911000"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800" dirty="0"/>
              <a:t>Cylon.js</a:t>
            </a:r>
          </a:p>
        </p:txBody>
      </p:sp>
      <p:grpSp>
        <p:nvGrpSpPr>
          <p:cNvPr id="6127" name="Google Shape;6127;p76"/>
          <p:cNvGrpSpPr/>
          <p:nvPr/>
        </p:nvGrpSpPr>
        <p:grpSpPr>
          <a:xfrm>
            <a:off x="2935720" y="1515573"/>
            <a:ext cx="767411" cy="291091"/>
            <a:chOff x="1991294" y="1417190"/>
            <a:chExt cx="941608" cy="382965"/>
          </a:xfrm>
        </p:grpSpPr>
        <p:sp>
          <p:nvSpPr>
            <p:cNvPr id="6128" name="Google Shape;6128;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6"/>
          <p:cNvGrpSpPr/>
          <p:nvPr/>
        </p:nvGrpSpPr>
        <p:grpSpPr>
          <a:xfrm flipH="1">
            <a:off x="3664622" y="1573631"/>
            <a:ext cx="1870235" cy="1724740"/>
            <a:chOff x="4107225" y="2705850"/>
            <a:chExt cx="595275" cy="593000"/>
          </a:xfrm>
        </p:grpSpPr>
        <p:sp>
          <p:nvSpPr>
            <p:cNvPr id="6142" name="Google Shape;6142;p76"/>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6"/>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rot="5400000">
            <a:off x="4327944" y="834827"/>
            <a:ext cx="737148" cy="1680278"/>
            <a:chOff x="3084926" y="1128585"/>
            <a:chExt cx="499931" cy="1019957"/>
          </a:xfrm>
        </p:grpSpPr>
        <p:sp>
          <p:nvSpPr>
            <p:cNvPr id="6154" name="Google Shape;6154;p76"/>
            <p:cNvSpPr/>
            <p:nvPr/>
          </p:nvSpPr>
          <p:spPr>
            <a:xfrm>
              <a:off x="3400856" y="1472343"/>
              <a:ext cx="36106" cy="36106"/>
            </a:xfrm>
            <a:custGeom>
              <a:avLst/>
              <a:gdLst/>
              <a:ahLst/>
              <a:cxnLst/>
              <a:rect l="l" t="t" r="r" b="b"/>
              <a:pathLst>
                <a:path w="1653" h="1653" extrusionOk="0">
                  <a:moveTo>
                    <a:pt x="826" y="1"/>
                  </a:moveTo>
                  <a:cubicBezTo>
                    <a:pt x="354" y="1"/>
                    <a:pt x="0" y="331"/>
                    <a:pt x="0" y="827"/>
                  </a:cubicBezTo>
                  <a:cubicBezTo>
                    <a:pt x="0" y="1298"/>
                    <a:pt x="378" y="1652"/>
                    <a:pt x="826" y="1652"/>
                  </a:cubicBezTo>
                  <a:cubicBezTo>
                    <a:pt x="1275" y="1652"/>
                    <a:pt x="1652" y="1298"/>
                    <a:pt x="1652" y="827"/>
                  </a:cubicBezTo>
                  <a:cubicBezTo>
                    <a:pt x="1652" y="331"/>
                    <a:pt x="1275"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3477655" y="1357932"/>
              <a:ext cx="36084" cy="36106"/>
            </a:xfrm>
            <a:custGeom>
              <a:avLst/>
              <a:gdLst/>
              <a:ahLst/>
              <a:cxnLst/>
              <a:rect l="l" t="t" r="r" b="b"/>
              <a:pathLst>
                <a:path w="1652" h="1653" extrusionOk="0">
                  <a:moveTo>
                    <a:pt x="826" y="1"/>
                  </a:moveTo>
                  <a:cubicBezTo>
                    <a:pt x="354" y="1"/>
                    <a:pt x="0" y="402"/>
                    <a:pt x="0" y="826"/>
                  </a:cubicBezTo>
                  <a:cubicBezTo>
                    <a:pt x="0" y="1275"/>
                    <a:pt x="378" y="1652"/>
                    <a:pt x="826" y="1652"/>
                  </a:cubicBezTo>
                  <a:cubicBezTo>
                    <a:pt x="1251" y="1652"/>
                    <a:pt x="1652" y="1275"/>
                    <a:pt x="1652" y="826"/>
                  </a:cubicBezTo>
                  <a:cubicBezTo>
                    <a:pt x="1652" y="354"/>
                    <a:pt x="1251"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6"/>
            <p:cNvSpPr/>
            <p:nvPr/>
          </p:nvSpPr>
          <p:spPr>
            <a:xfrm>
              <a:off x="3451880" y="1908363"/>
              <a:ext cx="36106" cy="36084"/>
            </a:xfrm>
            <a:custGeom>
              <a:avLst/>
              <a:gdLst/>
              <a:ahLst/>
              <a:cxnLst/>
              <a:rect l="l" t="t" r="r" b="b"/>
              <a:pathLst>
                <a:path w="1653" h="1652" extrusionOk="0">
                  <a:moveTo>
                    <a:pt x="826" y="0"/>
                  </a:moveTo>
                  <a:cubicBezTo>
                    <a:pt x="378" y="0"/>
                    <a:pt x="0" y="378"/>
                    <a:pt x="0" y="826"/>
                  </a:cubicBezTo>
                  <a:cubicBezTo>
                    <a:pt x="0" y="1298"/>
                    <a:pt x="378" y="1652"/>
                    <a:pt x="826" y="1652"/>
                  </a:cubicBezTo>
                  <a:cubicBezTo>
                    <a:pt x="1298" y="1652"/>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6"/>
            <p:cNvSpPr/>
            <p:nvPr/>
          </p:nvSpPr>
          <p:spPr>
            <a:xfrm>
              <a:off x="3320454" y="1234762"/>
              <a:ext cx="36106" cy="36608"/>
            </a:xfrm>
            <a:custGeom>
              <a:avLst/>
              <a:gdLst/>
              <a:ahLst/>
              <a:cxnLst/>
              <a:rect l="l" t="t" r="r" b="b"/>
              <a:pathLst>
                <a:path w="1653" h="1676" extrusionOk="0">
                  <a:moveTo>
                    <a:pt x="826" y="0"/>
                  </a:moveTo>
                  <a:cubicBezTo>
                    <a:pt x="378" y="0"/>
                    <a:pt x="1" y="401"/>
                    <a:pt x="1" y="826"/>
                  </a:cubicBezTo>
                  <a:cubicBezTo>
                    <a:pt x="1" y="1274"/>
                    <a:pt x="378" y="1675"/>
                    <a:pt x="826" y="1675"/>
                  </a:cubicBezTo>
                  <a:cubicBezTo>
                    <a:pt x="1251" y="1675"/>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3513716" y="1790326"/>
              <a:ext cx="36106" cy="36106"/>
            </a:xfrm>
            <a:custGeom>
              <a:avLst/>
              <a:gdLst/>
              <a:ahLst/>
              <a:cxnLst/>
              <a:rect l="l" t="t" r="r" b="b"/>
              <a:pathLst>
                <a:path w="1653" h="1653" extrusionOk="0">
                  <a:moveTo>
                    <a:pt x="827" y="1"/>
                  </a:moveTo>
                  <a:cubicBezTo>
                    <a:pt x="378" y="1"/>
                    <a:pt x="1" y="378"/>
                    <a:pt x="1" y="827"/>
                  </a:cubicBezTo>
                  <a:cubicBezTo>
                    <a:pt x="1" y="1299"/>
                    <a:pt x="378" y="1653"/>
                    <a:pt x="827" y="1653"/>
                  </a:cubicBezTo>
                  <a:cubicBezTo>
                    <a:pt x="1251" y="1653"/>
                    <a:pt x="1652" y="1275"/>
                    <a:pt x="1652" y="827"/>
                  </a:cubicBezTo>
                  <a:cubicBezTo>
                    <a:pt x="1652" y="355"/>
                    <a:pt x="1251" y="1"/>
                    <a:pt x="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3202439" y="1917646"/>
              <a:ext cx="36084" cy="36608"/>
            </a:xfrm>
            <a:custGeom>
              <a:avLst/>
              <a:gdLst/>
              <a:ahLst/>
              <a:cxnLst/>
              <a:rect l="l" t="t" r="r" b="b"/>
              <a:pathLst>
                <a:path w="1652" h="1676" extrusionOk="0">
                  <a:moveTo>
                    <a:pt x="826" y="0"/>
                  </a:moveTo>
                  <a:cubicBezTo>
                    <a:pt x="354" y="0"/>
                    <a:pt x="0" y="401"/>
                    <a:pt x="0" y="849"/>
                  </a:cubicBezTo>
                  <a:cubicBezTo>
                    <a:pt x="0" y="1321"/>
                    <a:pt x="378" y="1675"/>
                    <a:pt x="826" y="1675"/>
                  </a:cubicBezTo>
                  <a:cubicBezTo>
                    <a:pt x="1274" y="1675"/>
                    <a:pt x="1652" y="1321"/>
                    <a:pt x="1652" y="849"/>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3418374" y="1592433"/>
              <a:ext cx="20641" cy="20641"/>
            </a:xfrm>
            <a:custGeom>
              <a:avLst/>
              <a:gdLst/>
              <a:ahLst/>
              <a:cxnLst/>
              <a:rect l="l" t="t" r="r" b="b"/>
              <a:pathLst>
                <a:path w="945" h="945" extrusionOk="0">
                  <a:moveTo>
                    <a:pt x="473" y="0"/>
                  </a:moveTo>
                  <a:cubicBezTo>
                    <a:pt x="189" y="0"/>
                    <a:pt x="1" y="213"/>
                    <a:pt x="1" y="472"/>
                  </a:cubicBezTo>
                  <a:cubicBezTo>
                    <a:pt x="1" y="755"/>
                    <a:pt x="189" y="944"/>
                    <a:pt x="473" y="944"/>
                  </a:cubicBezTo>
                  <a:cubicBezTo>
                    <a:pt x="732" y="944"/>
                    <a:pt x="945" y="755"/>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3135426" y="1743954"/>
              <a:ext cx="20641" cy="20641"/>
            </a:xfrm>
            <a:custGeom>
              <a:avLst/>
              <a:gdLst/>
              <a:ahLst/>
              <a:cxnLst/>
              <a:rect l="l" t="t" r="r" b="b"/>
              <a:pathLst>
                <a:path w="945" h="945" extrusionOk="0">
                  <a:moveTo>
                    <a:pt x="473" y="0"/>
                  </a:moveTo>
                  <a:cubicBezTo>
                    <a:pt x="213" y="0"/>
                    <a:pt x="1" y="213"/>
                    <a:pt x="1" y="472"/>
                  </a:cubicBezTo>
                  <a:cubicBezTo>
                    <a:pt x="1" y="732"/>
                    <a:pt x="213"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3281793" y="1421843"/>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3544645" y="1628517"/>
              <a:ext cx="20641" cy="20619"/>
            </a:xfrm>
            <a:custGeom>
              <a:avLst/>
              <a:gdLst/>
              <a:ahLst/>
              <a:cxnLst/>
              <a:rect l="l" t="t" r="r" b="b"/>
              <a:pathLst>
                <a:path w="945" h="944" extrusionOk="0">
                  <a:moveTo>
                    <a:pt x="472" y="0"/>
                  </a:moveTo>
                  <a:cubicBezTo>
                    <a:pt x="189" y="0"/>
                    <a:pt x="1" y="212"/>
                    <a:pt x="1" y="472"/>
                  </a:cubicBezTo>
                  <a:cubicBezTo>
                    <a:pt x="1" y="755"/>
                    <a:pt x="189" y="944"/>
                    <a:pt x="472" y="944"/>
                  </a:cubicBezTo>
                  <a:cubicBezTo>
                    <a:pt x="708" y="944"/>
                    <a:pt x="897" y="755"/>
                    <a:pt x="944" y="472"/>
                  </a:cubicBezTo>
                  <a:cubicBezTo>
                    <a:pt x="944" y="212"/>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3418374" y="1128585"/>
              <a:ext cx="20641" cy="20641"/>
            </a:xfrm>
            <a:custGeom>
              <a:avLst/>
              <a:gdLst/>
              <a:ahLst/>
              <a:cxnLst/>
              <a:rect l="l" t="t" r="r" b="b"/>
              <a:pathLst>
                <a:path w="945" h="945" extrusionOk="0">
                  <a:moveTo>
                    <a:pt x="473" y="1"/>
                  </a:moveTo>
                  <a:cubicBezTo>
                    <a:pt x="189" y="1"/>
                    <a:pt x="1" y="213"/>
                    <a:pt x="1" y="472"/>
                  </a:cubicBezTo>
                  <a:cubicBezTo>
                    <a:pt x="1" y="756"/>
                    <a:pt x="189" y="944"/>
                    <a:pt x="473" y="944"/>
                  </a:cubicBezTo>
                  <a:cubicBezTo>
                    <a:pt x="732" y="944"/>
                    <a:pt x="945" y="756"/>
                    <a:pt x="945" y="472"/>
                  </a:cubicBezTo>
                  <a:cubicBezTo>
                    <a:pt x="945" y="213"/>
                    <a:pt x="73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3084926" y="1545013"/>
              <a:ext cx="20641" cy="20641"/>
            </a:xfrm>
            <a:custGeom>
              <a:avLst/>
              <a:gdLst/>
              <a:ahLst/>
              <a:cxnLst/>
              <a:rect l="l" t="t" r="r" b="b"/>
              <a:pathLst>
                <a:path w="945" h="945" extrusionOk="0">
                  <a:moveTo>
                    <a:pt x="472" y="1"/>
                  </a:moveTo>
                  <a:cubicBezTo>
                    <a:pt x="213" y="1"/>
                    <a:pt x="1" y="213"/>
                    <a:pt x="1" y="473"/>
                  </a:cubicBezTo>
                  <a:cubicBezTo>
                    <a:pt x="1" y="732"/>
                    <a:pt x="213" y="944"/>
                    <a:pt x="472" y="944"/>
                  </a:cubicBezTo>
                  <a:cubicBezTo>
                    <a:pt x="708" y="944"/>
                    <a:pt x="921" y="732"/>
                    <a:pt x="944" y="473"/>
                  </a:cubicBezTo>
                  <a:cubicBezTo>
                    <a:pt x="944" y="213"/>
                    <a:pt x="756"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3328186" y="1925356"/>
              <a:ext cx="20641" cy="21165"/>
            </a:xfrm>
            <a:custGeom>
              <a:avLst/>
              <a:gdLst/>
              <a:ahLst/>
              <a:cxnLst/>
              <a:rect l="l" t="t" r="r" b="b"/>
              <a:pathLst>
                <a:path w="945" h="969" extrusionOk="0">
                  <a:moveTo>
                    <a:pt x="472" y="1"/>
                  </a:moveTo>
                  <a:cubicBezTo>
                    <a:pt x="189" y="1"/>
                    <a:pt x="1" y="213"/>
                    <a:pt x="1" y="496"/>
                  </a:cubicBezTo>
                  <a:cubicBezTo>
                    <a:pt x="1" y="756"/>
                    <a:pt x="189" y="968"/>
                    <a:pt x="472" y="968"/>
                  </a:cubicBezTo>
                  <a:cubicBezTo>
                    <a:pt x="708" y="968"/>
                    <a:pt x="897" y="756"/>
                    <a:pt x="944" y="496"/>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3459613" y="2105229"/>
              <a:ext cx="20641" cy="20641"/>
            </a:xfrm>
            <a:custGeom>
              <a:avLst/>
              <a:gdLst/>
              <a:ahLst/>
              <a:cxnLst/>
              <a:rect l="l" t="t" r="r" b="b"/>
              <a:pathLst>
                <a:path w="945" h="945" extrusionOk="0">
                  <a:moveTo>
                    <a:pt x="472" y="1"/>
                  </a:moveTo>
                  <a:cubicBezTo>
                    <a:pt x="189" y="1"/>
                    <a:pt x="0" y="213"/>
                    <a:pt x="0" y="473"/>
                  </a:cubicBezTo>
                  <a:cubicBezTo>
                    <a:pt x="0" y="756"/>
                    <a:pt x="189" y="945"/>
                    <a:pt x="472" y="945"/>
                  </a:cubicBezTo>
                  <a:cubicBezTo>
                    <a:pt x="732" y="945"/>
                    <a:pt x="944"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3564238" y="1935666"/>
              <a:ext cx="20619" cy="20641"/>
            </a:xfrm>
            <a:custGeom>
              <a:avLst/>
              <a:gdLst/>
              <a:ahLst/>
              <a:cxnLst/>
              <a:rect l="l" t="t" r="r" b="b"/>
              <a:pathLst>
                <a:path w="944" h="945" extrusionOk="0">
                  <a:moveTo>
                    <a:pt x="472" y="1"/>
                  </a:moveTo>
                  <a:cubicBezTo>
                    <a:pt x="213" y="1"/>
                    <a:pt x="0" y="213"/>
                    <a:pt x="0" y="473"/>
                  </a:cubicBezTo>
                  <a:cubicBezTo>
                    <a:pt x="0" y="756"/>
                    <a:pt x="213" y="945"/>
                    <a:pt x="472" y="945"/>
                  </a:cubicBezTo>
                  <a:cubicBezTo>
                    <a:pt x="708" y="945"/>
                    <a:pt x="920"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3306016" y="1575417"/>
              <a:ext cx="64457" cy="64457"/>
            </a:xfrm>
            <a:custGeom>
              <a:avLst/>
              <a:gdLst/>
              <a:ahLst/>
              <a:cxnLst/>
              <a:rect l="l" t="t" r="r" b="b"/>
              <a:pathLst>
                <a:path w="2951" h="2951" extrusionOk="0">
                  <a:moveTo>
                    <a:pt x="1487" y="1"/>
                  </a:moveTo>
                  <a:cubicBezTo>
                    <a:pt x="685" y="1"/>
                    <a:pt x="1" y="638"/>
                    <a:pt x="1" y="1464"/>
                  </a:cubicBezTo>
                  <a:cubicBezTo>
                    <a:pt x="1" y="2266"/>
                    <a:pt x="662" y="2950"/>
                    <a:pt x="1487" y="2950"/>
                  </a:cubicBezTo>
                  <a:cubicBezTo>
                    <a:pt x="2313" y="2950"/>
                    <a:pt x="2950" y="2266"/>
                    <a:pt x="2950" y="1464"/>
                  </a:cubicBezTo>
                  <a:cubicBezTo>
                    <a:pt x="2950" y="661"/>
                    <a:pt x="2313" y="1"/>
                    <a:pt x="1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3287472" y="1674888"/>
              <a:ext cx="29400" cy="29924"/>
            </a:xfrm>
            <a:custGeom>
              <a:avLst/>
              <a:gdLst/>
              <a:ahLst/>
              <a:cxnLst/>
              <a:rect l="l" t="t" r="r" b="b"/>
              <a:pathLst>
                <a:path w="1346" h="1370" extrusionOk="0">
                  <a:moveTo>
                    <a:pt x="685" y="1"/>
                  </a:moveTo>
                  <a:cubicBezTo>
                    <a:pt x="284" y="1"/>
                    <a:pt x="0" y="331"/>
                    <a:pt x="0" y="685"/>
                  </a:cubicBezTo>
                  <a:cubicBezTo>
                    <a:pt x="0" y="1062"/>
                    <a:pt x="331" y="1369"/>
                    <a:pt x="685" y="1369"/>
                  </a:cubicBezTo>
                  <a:cubicBezTo>
                    <a:pt x="1039" y="1369"/>
                    <a:pt x="1345" y="1039"/>
                    <a:pt x="1345" y="685"/>
                  </a:cubicBezTo>
                  <a:cubicBezTo>
                    <a:pt x="1345" y="307"/>
                    <a:pt x="1039"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3295728" y="2084107"/>
              <a:ext cx="64960" cy="64435"/>
            </a:xfrm>
            <a:custGeom>
              <a:avLst/>
              <a:gdLst/>
              <a:ahLst/>
              <a:cxnLst/>
              <a:rect l="l" t="t" r="r" b="b"/>
              <a:pathLst>
                <a:path w="2974" h="2950" extrusionOk="0">
                  <a:moveTo>
                    <a:pt x="1487" y="0"/>
                  </a:moveTo>
                  <a:cubicBezTo>
                    <a:pt x="684" y="0"/>
                    <a:pt x="0" y="637"/>
                    <a:pt x="0" y="1487"/>
                  </a:cubicBezTo>
                  <a:cubicBezTo>
                    <a:pt x="0" y="2265"/>
                    <a:pt x="661" y="2950"/>
                    <a:pt x="1487" y="2950"/>
                  </a:cubicBezTo>
                  <a:cubicBezTo>
                    <a:pt x="2312" y="2950"/>
                    <a:pt x="2973" y="2313"/>
                    <a:pt x="2949" y="1487"/>
                  </a:cubicBezTo>
                  <a:cubicBezTo>
                    <a:pt x="2949" y="685"/>
                    <a:pt x="231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76"/>
          <p:cNvSpPr/>
          <p:nvPr/>
        </p:nvSpPr>
        <p:spPr>
          <a:xfrm>
            <a:off x="2890624" y="28958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76"/>
          <p:cNvGrpSpPr/>
          <p:nvPr/>
        </p:nvGrpSpPr>
        <p:grpSpPr>
          <a:xfrm>
            <a:off x="2890620" y="3237148"/>
            <a:ext cx="767411" cy="291091"/>
            <a:chOff x="1991294" y="1417190"/>
            <a:chExt cx="941608" cy="382965"/>
          </a:xfrm>
        </p:grpSpPr>
        <p:sp>
          <p:nvSpPr>
            <p:cNvPr id="6174" name="Google Shape;6174;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6"/>
          <p:cNvSpPr/>
          <p:nvPr/>
        </p:nvSpPr>
        <p:spPr>
          <a:xfrm>
            <a:off x="5729962" y="15917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6"/>
          <p:cNvGrpSpPr/>
          <p:nvPr/>
        </p:nvGrpSpPr>
        <p:grpSpPr>
          <a:xfrm>
            <a:off x="5729957" y="1933048"/>
            <a:ext cx="767411" cy="291091"/>
            <a:chOff x="1991294" y="1417190"/>
            <a:chExt cx="941608" cy="382965"/>
          </a:xfrm>
        </p:grpSpPr>
        <p:sp>
          <p:nvSpPr>
            <p:cNvPr id="6189" name="Google Shape;6189;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23;p76">
            <a:extLst>
              <a:ext uri="{FF2B5EF4-FFF2-40B4-BE49-F238E27FC236}">
                <a16:creationId xmlns:a16="http://schemas.microsoft.com/office/drawing/2014/main" id="{D32F9B35-938C-C1FB-0911-243A3C509E58}"/>
              </a:ext>
            </a:extLst>
          </p:cNvPr>
          <p:cNvSpPr txBox="1">
            <a:spLocks/>
          </p:cNvSpPr>
          <p:nvPr/>
        </p:nvSpPr>
        <p:spPr>
          <a:xfrm>
            <a:off x="136351" y="1996268"/>
            <a:ext cx="1213816"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s-ES" sz="1800" dirty="0" err="1"/>
              <a:t>Node</a:t>
            </a:r>
            <a:r>
              <a:rPr lang="es-ES" sz="1800" dirty="0"/>
              <a:t> QR </a:t>
            </a:r>
            <a:r>
              <a:rPr lang="es-ES" sz="1800" dirty="0" err="1"/>
              <a:t>Code</a:t>
            </a:r>
            <a:endParaRPr lang="es-MX" sz="1800" dirty="0"/>
          </a:p>
        </p:txBody>
      </p:sp>
      <p:sp>
        <p:nvSpPr>
          <p:cNvPr id="5" name="Google Shape;6117;p76">
            <a:extLst>
              <a:ext uri="{FF2B5EF4-FFF2-40B4-BE49-F238E27FC236}">
                <a16:creationId xmlns:a16="http://schemas.microsoft.com/office/drawing/2014/main" id="{97A46EFD-B45B-8EA0-6CCC-F3F2B0A1D7BB}"/>
              </a:ext>
            </a:extLst>
          </p:cNvPr>
          <p:cNvSpPr/>
          <p:nvPr/>
        </p:nvSpPr>
        <p:spPr>
          <a:xfrm flipH="1">
            <a:off x="1090246" y="2237219"/>
            <a:ext cx="1596781" cy="216378"/>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 name="Google Shape;6172;p76">
            <a:extLst>
              <a:ext uri="{FF2B5EF4-FFF2-40B4-BE49-F238E27FC236}">
                <a16:creationId xmlns:a16="http://schemas.microsoft.com/office/drawing/2014/main" id="{EA9C9E96-DFA4-69AC-8AA1-8C463D9820CC}"/>
              </a:ext>
            </a:extLst>
          </p:cNvPr>
          <p:cNvSpPr/>
          <p:nvPr/>
        </p:nvSpPr>
        <p:spPr>
          <a:xfrm>
            <a:off x="2457843" y="213375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25;p76">
            <a:extLst>
              <a:ext uri="{FF2B5EF4-FFF2-40B4-BE49-F238E27FC236}">
                <a16:creationId xmlns:a16="http://schemas.microsoft.com/office/drawing/2014/main" id="{EE0E32FB-E16C-4607-BC0A-A47C489FC78D}"/>
              </a:ext>
            </a:extLst>
          </p:cNvPr>
          <p:cNvSpPr txBox="1">
            <a:spLocks/>
          </p:cNvSpPr>
          <p:nvPr/>
        </p:nvSpPr>
        <p:spPr>
          <a:xfrm>
            <a:off x="5257932" y="740466"/>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MX" sz="1800" dirty="0"/>
              <a:t>Math.js</a:t>
            </a:r>
          </a:p>
        </p:txBody>
      </p:sp>
      <p:sp>
        <p:nvSpPr>
          <p:cNvPr id="8" name="Google Shape;6115;p76">
            <a:extLst>
              <a:ext uri="{FF2B5EF4-FFF2-40B4-BE49-F238E27FC236}">
                <a16:creationId xmlns:a16="http://schemas.microsoft.com/office/drawing/2014/main" id="{2EA4BFCF-4B0F-40E0-2DBD-BFBD2DE74AD4}"/>
              </a:ext>
            </a:extLst>
          </p:cNvPr>
          <p:cNvSpPr/>
          <p:nvPr/>
        </p:nvSpPr>
        <p:spPr>
          <a:xfrm>
            <a:off x="5344600" y="987758"/>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9" name="Google Shape;6187;p76">
            <a:extLst>
              <a:ext uri="{FF2B5EF4-FFF2-40B4-BE49-F238E27FC236}">
                <a16:creationId xmlns:a16="http://schemas.microsoft.com/office/drawing/2014/main" id="{1AD6ECF1-17F1-25E1-C5F2-D76B7F7D6626}"/>
              </a:ext>
            </a:extLst>
          </p:cNvPr>
          <p:cNvSpPr/>
          <p:nvPr/>
        </p:nvSpPr>
        <p:spPr>
          <a:xfrm>
            <a:off x="4747554" y="772841"/>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15;p76">
            <a:extLst>
              <a:ext uri="{FF2B5EF4-FFF2-40B4-BE49-F238E27FC236}">
                <a16:creationId xmlns:a16="http://schemas.microsoft.com/office/drawing/2014/main" id="{3C85F18B-2391-22FF-3E61-EBF3786D72D6}"/>
              </a:ext>
            </a:extLst>
          </p:cNvPr>
          <p:cNvSpPr/>
          <p:nvPr/>
        </p:nvSpPr>
        <p:spPr>
          <a:xfrm>
            <a:off x="6033831" y="3097032"/>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11" name="Google Shape;6125;p76">
            <a:extLst>
              <a:ext uri="{FF2B5EF4-FFF2-40B4-BE49-F238E27FC236}">
                <a16:creationId xmlns:a16="http://schemas.microsoft.com/office/drawing/2014/main" id="{9C5F7250-97D4-E01E-3170-5696D7AF5C14}"/>
              </a:ext>
            </a:extLst>
          </p:cNvPr>
          <p:cNvSpPr txBox="1">
            <a:spLocks/>
          </p:cNvSpPr>
          <p:nvPr/>
        </p:nvSpPr>
        <p:spPr>
          <a:xfrm>
            <a:off x="6033824" y="2906377"/>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a:t>Express</a:t>
            </a:r>
            <a:endParaRPr lang="es-MX" sz="1800" dirty="0"/>
          </a:p>
        </p:txBody>
      </p:sp>
      <p:sp>
        <p:nvSpPr>
          <p:cNvPr id="12" name="Google Shape;6187;p76">
            <a:extLst>
              <a:ext uri="{FF2B5EF4-FFF2-40B4-BE49-F238E27FC236}">
                <a16:creationId xmlns:a16="http://schemas.microsoft.com/office/drawing/2014/main" id="{53D5989C-734D-A489-8092-4879BEB86342}"/>
              </a:ext>
            </a:extLst>
          </p:cNvPr>
          <p:cNvSpPr/>
          <p:nvPr/>
        </p:nvSpPr>
        <p:spPr>
          <a:xfrm>
            <a:off x="5436785" y="2882115"/>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88;p76">
            <a:extLst>
              <a:ext uri="{FF2B5EF4-FFF2-40B4-BE49-F238E27FC236}">
                <a16:creationId xmlns:a16="http://schemas.microsoft.com/office/drawing/2014/main" id="{7D0A218A-11A3-3CFF-4432-D1F9B44BB42A}"/>
              </a:ext>
            </a:extLst>
          </p:cNvPr>
          <p:cNvGrpSpPr/>
          <p:nvPr/>
        </p:nvGrpSpPr>
        <p:grpSpPr>
          <a:xfrm>
            <a:off x="5436780" y="3223406"/>
            <a:ext cx="767411" cy="291091"/>
            <a:chOff x="1991294" y="1417190"/>
            <a:chExt cx="941608" cy="382965"/>
          </a:xfrm>
        </p:grpSpPr>
        <p:sp>
          <p:nvSpPr>
            <p:cNvPr id="14" name="Google Shape;6189;p76">
              <a:extLst>
                <a:ext uri="{FF2B5EF4-FFF2-40B4-BE49-F238E27FC236}">
                  <a16:creationId xmlns:a16="http://schemas.microsoft.com/office/drawing/2014/main" id="{37740F76-3B92-1A21-889A-E906420B2BD0}"/>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90;p76">
              <a:extLst>
                <a:ext uri="{FF2B5EF4-FFF2-40B4-BE49-F238E27FC236}">
                  <a16:creationId xmlns:a16="http://schemas.microsoft.com/office/drawing/2014/main" id="{457D16C0-4748-0A55-1FEE-70E8BAF599FB}"/>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1;p76">
              <a:extLst>
                <a:ext uri="{FF2B5EF4-FFF2-40B4-BE49-F238E27FC236}">
                  <a16:creationId xmlns:a16="http://schemas.microsoft.com/office/drawing/2014/main" id="{98DB5F64-9A29-7E3E-3E98-31B1D9CA6757}"/>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92;p76">
              <a:extLst>
                <a:ext uri="{FF2B5EF4-FFF2-40B4-BE49-F238E27FC236}">
                  <a16:creationId xmlns:a16="http://schemas.microsoft.com/office/drawing/2014/main" id="{1AEBDE1F-67F2-D826-D7B1-DE39C9142E97}"/>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3;p76">
              <a:extLst>
                <a:ext uri="{FF2B5EF4-FFF2-40B4-BE49-F238E27FC236}">
                  <a16:creationId xmlns:a16="http://schemas.microsoft.com/office/drawing/2014/main" id="{B69FC22F-8B93-E3A2-A0B4-9BB1E03B6383}"/>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94;p76">
              <a:extLst>
                <a:ext uri="{FF2B5EF4-FFF2-40B4-BE49-F238E27FC236}">
                  <a16:creationId xmlns:a16="http://schemas.microsoft.com/office/drawing/2014/main" id="{63F3A6C8-C83F-C82B-B884-A6C0A7AC304C}"/>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95;p76">
              <a:extLst>
                <a:ext uri="{FF2B5EF4-FFF2-40B4-BE49-F238E27FC236}">
                  <a16:creationId xmlns:a16="http://schemas.microsoft.com/office/drawing/2014/main" id="{A8487D5C-5025-6078-78E6-87F4D9298D81}"/>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96;p76">
              <a:extLst>
                <a:ext uri="{FF2B5EF4-FFF2-40B4-BE49-F238E27FC236}">
                  <a16:creationId xmlns:a16="http://schemas.microsoft.com/office/drawing/2014/main" id="{4D60748B-9B0B-4057-5513-612443D0915E}"/>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97;p76">
              <a:extLst>
                <a:ext uri="{FF2B5EF4-FFF2-40B4-BE49-F238E27FC236}">
                  <a16:creationId xmlns:a16="http://schemas.microsoft.com/office/drawing/2014/main" id="{652CDC1A-7365-FDC7-953A-32CFC2548E8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98;p76">
              <a:extLst>
                <a:ext uri="{FF2B5EF4-FFF2-40B4-BE49-F238E27FC236}">
                  <a16:creationId xmlns:a16="http://schemas.microsoft.com/office/drawing/2014/main" id="{A1D39F97-17DE-9235-A19A-1DC46465043D}"/>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9;p76">
              <a:extLst>
                <a:ext uri="{FF2B5EF4-FFF2-40B4-BE49-F238E27FC236}">
                  <a16:creationId xmlns:a16="http://schemas.microsoft.com/office/drawing/2014/main" id="{E43B421F-B0DE-23D0-C033-DE4D0FACA08D}"/>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0;p76">
              <a:extLst>
                <a:ext uri="{FF2B5EF4-FFF2-40B4-BE49-F238E27FC236}">
                  <a16:creationId xmlns:a16="http://schemas.microsoft.com/office/drawing/2014/main" id="{B9E09EB9-AA28-DA35-6A31-0FCBC5ED30AA}"/>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01;p76">
              <a:extLst>
                <a:ext uri="{FF2B5EF4-FFF2-40B4-BE49-F238E27FC236}">
                  <a16:creationId xmlns:a16="http://schemas.microsoft.com/office/drawing/2014/main" id="{A7A39C78-6ED5-400D-CAF7-2B2B5BFA66EE}"/>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115;p76">
            <a:extLst>
              <a:ext uri="{FF2B5EF4-FFF2-40B4-BE49-F238E27FC236}">
                <a16:creationId xmlns:a16="http://schemas.microsoft.com/office/drawing/2014/main" id="{1B066562-787E-5705-9B85-E3692FD8D3BF}"/>
              </a:ext>
            </a:extLst>
          </p:cNvPr>
          <p:cNvSpPr/>
          <p:nvPr/>
        </p:nvSpPr>
        <p:spPr>
          <a:xfrm>
            <a:off x="4769947" y="396356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37" name="Google Shape;6125;p76">
            <a:extLst>
              <a:ext uri="{FF2B5EF4-FFF2-40B4-BE49-F238E27FC236}">
                <a16:creationId xmlns:a16="http://schemas.microsoft.com/office/drawing/2014/main" id="{9E99B464-E65B-71AB-61DC-C4B1A9363602}"/>
              </a:ext>
            </a:extLst>
          </p:cNvPr>
          <p:cNvSpPr txBox="1">
            <a:spLocks/>
          </p:cNvSpPr>
          <p:nvPr/>
        </p:nvSpPr>
        <p:spPr>
          <a:xfrm>
            <a:off x="4688292" y="3817948"/>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err="1"/>
              <a:t>Bcrypt</a:t>
            </a:r>
            <a:endParaRPr lang="es-MX" sz="1800" dirty="0"/>
          </a:p>
        </p:txBody>
      </p:sp>
      <p:sp>
        <p:nvSpPr>
          <p:cNvPr id="38" name="Google Shape;6187;p76">
            <a:extLst>
              <a:ext uri="{FF2B5EF4-FFF2-40B4-BE49-F238E27FC236}">
                <a16:creationId xmlns:a16="http://schemas.microsoft.com/office/drawing/2014/main" id="{EF28CE28-7169-A5AA-23ED-C9B68ECBDF1B}"/>
              </a:ext>
            </a:extLst>
          </p:cNvPr>
          <p:cNvSpPr/>
          <p:nvPr/>
        </p:nvSpPr>
        <p:spPr>
          <a:xfrm>
            <a:off x="4172901" y="374864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6188;p76">
            <a:extLst>
              <a:ext uri="{FF2B5EF4-FFF2-40B4-BE49-F238E27FC236}">
                <a16:creationId xmlns:a16="http://schemas.microsoft.com/office/drawing/2014/main" id="{513B2466-C781-3214-D49A-158BE3A009BD}"/>
              </a:ext>
            </a:extLst>
          </p:cNvPr>
          <p:cNvGrpSpPr/>
          <p:nvPr/>
        </p:nvGrpSpPr>
        <p:grpSpPr>
          <a:xfrm>
            <a:off x="4172896" y="4089938"/>
            <a:ext cx="767411" cy="291091"/>
            <a:chOff x="1991294" y="1417190"/>
            <a:chExt cx="941608" cy="382965"/>
          </a:xfrm>
        </p:grpSpPr>
        <p:sp>
          <p:nvSpPr>
            <p:cNvPr id="40" name="Google Shape;6189;p76">
              <a:extLst>
                <a:ext uri="{FF2B5EF4-FFF2-40B4-BE49-F238E27FC236}">
                  <a16:creationId xmlns:a16="http://schemas.microsoft.com/office/drawing/2014/main" id="{3E498F32-48B7-7ACC-B878-EDA715672B8C}"/>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90;p76">
              <a:extLst>
                <a:ext uri="{FF2B5EF4-FFF2-40B4-BE49-F238E27FC236}">
                  <a16:creationId xmlns:a16="http://schemas.microsoft.com/office/drawing/2014/main" id="{4F3E29C7-E1F2-2944-FED4-F534A8D18543}"/>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191;p76">
              <a:extLst>
                <a:ext uri="{FF2B5EF4-FFF2-40B4-BE49-F238E27FC236}">
                  <a16:creationId xmlns:a16="http://schemas.microsoft.com/office/drawing/2014/main" id="{65401EB7-FC65-003F-8E00-379894D43940}"/>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92;p76">
              <a:extLst>
                <a:ext uri="{FF2B5EF4-FFF2-40B4-BE49-F238E27FC236}">
                  <a16:creationId xmlns:a16="http://schemas.microsoft.com/office/drawing/2014/main" id="{3BDA5CF2-B759-CCC6-2526-16DA1D07BFE5}"/>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193;p76">
              <a:extLst>
                <a:ext uri="{FF2B5EF4-FFF2-40B4-BE49-F238E27FC236}">
                  <a16:creationId xmlns:a16="http://schemas.microsoft.com/office/drawing/2014/main" id="{7F82E643-CD93-4037-AD03-74D4A1B21430}"/>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194;p76">
              <a:extLst>
                <a:ext uri="{FF2B5EF4-FFF2-40B4-BE49-F238E27FC236}">
                  <a16:creationId xmlns:a16="http://schemas.microsoft.com/office/drawing/2014/main" id="{998FAB28-EC9B-5682-82C7-4B9848856A71}"/>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95;p76">
              <a:extLst>
                <a:ext uri="{FF2B5EF4-FFF2-40B4-BE49-F238E27FC236}">
                  <a16:creationId xmlns:a16="http://schemas.microsoft.com/office/drawing/2014/main" id="{A2B8849F-F63F-303E-E7D9-F818770FB3BA}"/>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96;p76">
              <a:extLst>
                <a:ext uri="{FF2B5EF4-FFF2-40B4-BE49-F238E27FC236}">
                  <a16:creationId xmlns:a16="http://schemas.microsoft.com/office/drawing/2014/main" id="{74305A9F-081F-BFD9-EB98-6D7C164058E1}"/>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97;p76">
              <a:extLst>
                <a:ext uri="{FF2B5EF4-FFF2-40B4-BE49-F238E27FC236}">
                  <a16:creationId xmlns:a16="http://schemas.microsoft.com/office/drawing/2014/main" id="{A66C344C-16D8-EC5C-C54D-73A628D788D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98;p76">
              <a:extLst>
                <a:ext uri="{FF2B5EF4-FFF2-40B4-BE49-F238E27FC236}">
                  <a16:creationId xmlns:a16="http://schemas.microsoft.com/office/drawing/2014/main" id="{A2A4E3B6-26FF-AFEB-6D54-CCB801A43BBC}"/>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99;p76">
              <a:extLst>
                <a:ext uri="{FF2B5EF4-FFF2-40B4-BE49-F238E27FC236}">
                  <a16:creationId xmlns:a16="http://schemas.microsoft.com/office/drawing/2014/main" id="{38FA547F-99E4-BBE2-4394-2F7773582672}"/>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00;p76">
              <a:extLst>
                <a:ext uri="{FF2B5EF4-FFF2-40B4-BE49-F238E27FC236}">
                  <a16:creationId xmlns:a16="http://schemas.microsoft.com/office/drawing/2014/main" id="{D2DC0D8F-8687-62DA-6BC6-40309B0B09B7}"/>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01;p76">
              <a:extLst>
                <a:ext uri="{FF2B5EF4-FFF2-40B4-BE49-F238E27FC236}">
                  <a16:creationId xmlns:a16="http://schemas.microsoft.com/office/drawing/2014/main" id="{C745D144-20B3-8B41-5F05-1E10DA8F33D4}"/>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1" name="Picture 7" descr="Frameworks VS Librerías, ¿qué son y cuáles son sus diferencias?">
            <a:extLst>
              <a:ext uri="{FF2B5EF4-FFF2-40B4-BE49-F238E27FC236}">
                <a16:creationId xmlns:a16="http://schemas.microsoft.com/office/drawing/2014/main" id="{36E98E01-D550-A7D3-8DA6-04BA7A81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28" y="1436709"/>
            <a:ext cx="2627056" cy="1641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175A4-584C-4146-37F0-E39AC6FAF083}"/>
              </a:ext>
            </a:extLst>
          </p:cNvPr>
          <p:cNvSpPr>
            <a:spLocks noGrp="1"/>
          </p:cNvSpPr>
          <p:nvPr>
            <p:ph type="title"/>
          </p:nvPr>
        </p:nvSpPr>
        <p:spPr>
          <a:xfrm>
            <a:off x="720000" y="1225801"/>
            <a:ext cx="2305500" cy="434100"/>
          </a:xfrm>
        </p:spPr>
        <p:txBody>
          <a:bodyPr/>
          <a:lstStyle/>
          <a:p>
            <a:r>
              <a:rPr lang="es-MX" sz="1400" dirty="0" err="1"/>
              <a:t>Node</a:t>
            </a:r>
            <a:r>
              <a:rPr lang="es-MX" sz="1400" dirty="0"/>
              <a:t> </a:t>
            </a:r>
            <a:r>
              <a:rPr lang="es-MX" sz="1400" dirty="0" err="1"/>
              <a:t>Package</a:t>
            </a:r>
            <a:r>
              <a:rPr lang="es-MX" sz="1400" dirty="0"/>
              <a:t> Manager</a:t>
            </a:r>
          </a:p>
        </p:txBody>
      </p:sp>
      <p:sp>
        <p:nvSpPr>
          <p:cNvPr id="3" name="Subtítulo 2">
            <a:extLst>
              <a:ext uri="{FF2B5EF4-FFF2-40B4-BE49-F238E27FC236}">
                <a16:creationId xmlns:a16="http://schemas.microsoft.com/office/drawing/2014/main" id="{33B22BF0-D721-2B4B-9386-D03F0BF866ED}"/>
              </a:ext>
            </a:extLst>
          </p:cNvPr>
          <p:cNvSpPr>
            <a:spLocks noGrp="1"/>
          </p:cNvSpPr>
          <p:nvPr>
            <p:ph type="subTitle" idx="1"/>
          </p:nvPr>
        </p:nvSpPr>
        <p:spPr>
          <a:xfrm>
            <a:off x="720000" y="1611437"/>
            <a:ext cx="2305500" cy="572700"/>
          </a:xfrm>
        </p:spPr>
        <p:txBody>
          <a:bodyPr/>
          <a:lstStyle/>
          <a:p>
            <a:r>
              <a:rPr lang="es-ES" dirty="0"/>
              <a:t>Este es un gestor de paquetes para </a:t>
            </a:r>
            <a:r>
              <a:rPr lang="es-ES" dirty="0" err="1"/>
              <a:t>Node</a:t>
            </a:r>
            <a:endParaRPr lang="es-MX" dirty="0"/>
          </a:p>
        </p:txBody>
      </p:sp>
      <p:sp>
        <p:nvSpPr>
          <p:cNvPr id="4" name="Título 3">
            <a:extLst>
              <a:ext uri="{FF2B5EF4-FFF2-40B4-BE49-F238E27FC236}">
                <a16:creationId xmlns:a16="http://schemas.microsoft.com/office/drawing/2014/main" id="{ABB1D212-D276-C8AF-22C2-000DCB2EDA58}"/>
              </a:ext>
            </a:extLst>
          </p:cNvPr>
          <p:cNvSpPr>
            <a:spLocks noGrp="1"/>
          </p:cNvSpPr>
          <p:nvPr>
            <p:ph type="title" idx="2"/>
          </p:nvPr>
        </p:nvSpPr>
        <p:spPr>
          <a:xfrm>
            <a:off x="3419271" y="1225801"/>
            <a:ext cx="2305500" cy="434100"/>
          </a:xfrm>
        </p:spPr>
        <p:txBody>
          <a:bodyPr/>
          <a:lstStyle/>
          <a:p>
            <a:r>
              <a:rPr lang="es-MX" sz="1400" dirty="0"/>
              <a:t>Math.js</a:t>
            </a:r>
          </a:p>
        </p:txBody>
      </p:sp>
      <p:sp>
        <p:nvSpPr>
          <p:cNvPr id="5" name="Subtítulo 4">
            <a:extLst>
              <a:ext uri="{FF2B5EF4-FFF2-40B4-BE49-F238E27FC236}">
                <a16:creationId xmlns:a16="http://schemas.microsoft.com/office/drawing/2014/main" id="{06433C2B-C288-D21E-AA2A-0FEF35DB36E2}"/>
              </a:ext>
            </a:extLst>
          </p:cNvPr>
          <p:cNvSpPr>
            <a:spLocks noGrp="1"/>
          </p:cNvSpPr>
          <p:nvPr>
            <p:ph type="subTitle" idx="3"/>
          </p:nvPr>
        </p:nvSpPr>
        <p:spPr>
          <a:xfrm>
            <a:off x="3419271" y="1611437"/>
            <a:ext cx="2305500" cy="572700"/>
          </a:xfrm>
        </p:spPr>
        <p:txBody>
          <a:bodyPr/>
          <a:lstStyle/>
          <a:p>
            <a:r>
              <a:rPr lang="es-ES" dirty="0"/>
              <a:t>Ofrece una solución para que se pueda trabajar con números complejos, unidades y matrices.</a:t>
            </a:r>
            <a:endParaRPr lang="es-MX" dirty="0"/>
          </a:p>
        </p:txBody>
      </p:sp>
      <p:sp>
        <p:nvSpPr>
          <p:cNvPr id="6" name="Título 5">
            <a:extLst>
              <a:ext uri="{FF2B5EF4-FFF2-40B4-BE49-F238E27FC236}">
                <a16:creationId xmlns:a16="http://schemas.microsoft.com/office/drawing/2014/main" id="{52FE7AD3-8F83-CE49-B3AD-4051A7DA3ABD}"/>
              </a:ext>
            </a:extLst>
          </p:cNvPr>
          <p:cNvSpPr>
            <a:spLocks noGrp="1"/>
          </p:cNvSpPr>
          <p:nvPr>
            <p:ph type="title" idx="4"/>
          </p:nvPr>
        </p:nvSpPr>
        <p:spPr>
          <a:xfrm>
            <a:off x="720000" y="3743812"/>
            <a:ext cx="2305500" cy="477600"/>
          </a:xfrm>
        </p:spPr>
        <p:txBody>
          <a:bodyPr/>
          <a:lstStyle/>
          <a:p>
            <a:r>
              <a:rPr lang="es-ES" sz="1400" dirty="0"/>
              <a:t>Express</a:t>
            </a:r>
            <a:endParaRPr lang="es-MX" sz="1400" dirty="0"/>
          </a:p>
        </p:txBody>
      </p:sp>
      <p:sp>
        <p:nvSpPr>
          <p:cNvPr id="7" name="Subtítulo 6">
            <a:extLst>
              <a:ext uri="{FF2B5EF4-FFF2-40B4-BE49-F238E27FC236}">
                <a16:creationId xmlns:a16="http://schemas.microsoft.com/office/drawing/2014/main" id="{2653EC80-E5B6-2A9F-9D62-A3CF28D88AE8}"/>
              </a:ext>
            </a:extLst>
          </p:cNvPr>
          <p:cNvSpPr>
            <a:spLocks noGrp="1"/>
          </p:cNvSpPr>
          <p:nvPr>
            <p:ph type="subTitle" idx="5"/>
          </p:nvPr>
        </p:nvSpPr>
        <p:spPr>
          <a:xfrm>
            <a:off x="720000" y="4129442"/>
            <a:ext cx="2305500" cy="572700"/>
          </a:xfrm>
        </p:spPr>
        <p:txBody>
          <a:bodyPr/>
          <a:lstStyle/>
          <a:p>
            <a:r>
              <a:rPr lang="es-ES" dirty="0"/>
              <a:t>Permite realizar aplicaciones, sitios web y API</a:t>
            </a:r>
            <a:endParaRPr lang="es-MX" dirty="0"/>
          </a:p>
        </p:txBody>
      </p:sp>
      <p:sp>
        <p:nvSpPr>
          <p:cNvPr id="8" name="Título 7">
            <a:extLst>
              <a:ext uri="{FF2B5EF4-FFF2-40B4-BE49-F238E27FC236}">
                <a16:creationId xmlns:a16="http://schemas.microsoft.com/office/drawing/2014/main" id="{738CD119-8598-E95F-3818-0BC823E6E51C}"/>
              </a:ext>
            </a:extLst>
          </p:cNvPr>
          <p:cNvSpPr>
            <a:spLocks noGrp="1"/>
          </p:cNvSpPr>
          <p:nvPr>
            <p:ph type="title" idx="6"/>
          </p:nvPr>
        </p:nvSpPr>
        <p:spPr>
          <a:xfrm>
            <a:off x="3419271" y="3743812"/>
            <a:ext cx="2305500" cy="477600"/>
          </a:xfrm>
        </p:spPr>
        <p:txBody>
          <a:bodyPr/>
          <a:lstStyle/>
          <a:p>
            <a:r>
              <a:rPr lang="es-ES" sz="1400" dirty="0" err="1"/>
              <a:t>Bcrypt</a:t>
            </a:r>
            <a:endParaRPr lang="es-MX" sz="1400" dirty="0"/>
          </a:p>
        </p:txBody>
      </p:sp>
      <p:sp>
        <p:nvSpPr>
          <p:cNvPr id="9" name="Subtítulo 8">
            <a:extLst>
              <a:ext uri="{FF2B5EF4-FFF2-40B4-BE49-F238E27FC236}">
                <a16:creationId xmlns:a16="http://schemas.microsoft.com/office/drawing/2014/main" id="{6E61FCE6-4800-7CB9-2DD1-AA1951F03DF9}"/>
              </a:ext>
            </a:extLst>
          </p:cNvPr>
          <p:cNvSpPr>
            <a:spLocks noGrp="1"/>
          </p:cNvSpPr>
          <p:nvPr>
            <p:ph type="subTitle" idx="7"/>
          </p:nvPr>
        </p:nvSpPr>
        <p:spPr>
          <a:xfrm>
            <a:off x="3419271" y="4129442"/>
            <a:ext cx="2305500" cy="572700"/>
          </a:xfrm>
        </p:spPr>
        <p:txBody>
          <a:bodyPr/>
          <a:lstStyle/>
          <a:p>
            <a:r>
              <a:rPr lang="es-ES" dirty="0"/>
              <a:t>Permite la codificación de contraseñas.</a:t>
            </a:r>
            <a:endParaRPr lang="es-MX" dirty="0"/>
          </a:p>
        </p:txBody>
      </p:sp>
      <p:sp>
        <p:nvSpPr>
          <p:cNvPr id="10" name="Título 9">
            <a:extLst>
              <a:ext uri="{FF2B5EF4-FFF2-40B4-BE49-F238E27FC236}">
                <a16:creationId xmlns:a16="http://schemas.microsoft.com/office/drawing/2014/main" id="{72246A1F-5449-049F-56E5-928FC6CA5168}"/>
              </a:ext>
            </a:extLst>
          </p:cNvPr>
          <p:cNvSpPr>
            <a:spLocks noGrp="1"/>
          </p:cNvSpPr>
          <p:nvPr>
            <p:ph type="title" idx="8"/>
          </p:nvPr>
        </p:nvSpPr>
        <p:spPr>
          <a:xfrm>
            <a:off x="6118550" y="1225801"/>
            <a:ext cx="2305500" cy="434100"/>
          </a:xfrm>
        </p:spPr>
        <p:txBody>
          <a:bodyPr/>
          <a:lstStyle/>
          <a:p>
            <a:r>
              <a:rPr lang="es-ES" sz="1400" dirty="0"/>
              <a:t>Cylon.js</a:t>
            </a:r>
            <a:endParaRPr lang="es-MX" sz="1400" dirty="0"/>
          </a:p>
        </p:txBody>
      </p:sp>
      <p:sp>
        <p:nvSpPr>
          <p:cNvPr id="11" name="Subtítulo 10">
            <a:extLst>
              <a:ext uri="{FF2B5EF4-FFF2-40B4-BE49-F238E27FC236}">
                <a16:creationId xmlns:a16="http://schemas.microsoft.com/office/drawing/2014/main" id="{603A8AE9-7FE4-D394-E82D-8A7242A30F2D}"/>
              </a:ext>
            </a:extLst>
          </p:cNvPr>
          <p:cNvSpPr>
            <a:spLocks noGrp="1"/>
          </p:cNvSpPr>
          <p:nvPr>
            <p:ph type="subTitle" idx="9"/>
          </p:nvPr>
        </p:nvSpPr>
        <p:spPr>
          <a:xfrm>
            <a:off x="6118549" y="1611437"/>
            <a:ext cx="2305500" cy="572700"/>
          </a:xfrm>
        </p:spPr>
        <p:txBody>
          <a:bodyPr/>
          <a:lstStyle/>
          <a:p>
            <a:r>
              <a:rPr lang="es-ES" dirty="0"/>
              <a:t>Permite realizar análisis, actualizaciones de firmare y otras cuestiones relacionadas al hardware.</a:t>
            </a:r>
            <a:endParaRPr lang="es-MX" dirty="0"/>
          </a:p>
        </p:txBody>
      </p:sp>
      <p:sp>
        <p:nvSpPr>
          <p:cNvPr id="12" name="Título 11">
            <a:extLst>
              <a:ext uri="{FF2B5EF4-FFF2-40B4-BE49-F238E27FC236}">
                <a16:creationId xmlns:a16="http://schemas.microsoft.com/office/drawing/2014/main" id="{7B3586BF-0ABF-DF07-486C-64AC6EEE5E06}"/>
              </a:ext>
            </a:extLst>
          </p:cNvPr>
          <p:cNvSpPr>
            <a:spLocks noGrp="1"/>
          </p:cNvSpPr>
          <p:nvPr>
            <p:ph type="title" idx="13"/>
          </p:nvPr>
        </p:nvSpPr>
        <p:spPr>
          <a:xfrm>
            <a:off x="6118549" y="3743812"/>
            <a:ext cx="2305500" cy="477600"/>
          </a:xfrm>
        </p:spPr>
        <p:txBody>
          <a:bodyPr/>
          <a:lstStyle/>
          <a:p>
            <a:r>
              <a:rPr lang="es-MX" sz="1400" dirty="0" err="1"/>
              <a:t>Sails</a:t>
            </a:r>
            <a:endParaRPr lang="es-MX" sz="1400" dirty="0"/>
          </a:p>
        </p:txBody>
      </p:sp>
      <p:sp>
        <p:nvSpPr>
          <p:cNvPr id="13" name="Subtítulo 12">
            <a:extLst>
              <a:ext uri="{FF2B5EF4-FFF2-40B4-BE49-F238E27FC236}">
                <a16:creationId xmlns:a16="http://schemas.microsoft.com/office/drawing/2014/main" id="{95F4CC74-081A-416A-4208-30F912944CC4}"/>
              </a:ext>
            </a:extLst>
          </p:cNvPr>
          <p:cNvSpPr>
            <a:spLocks noGrp="1"/>
          </p:cNvSpPr>
          <p:nvPr>
            <p:ph type="subTitle" idx="14"/>
          </p:nvPr>
        </p:nvSpPr>
        <p:spPr>
          <a:xfrm>
            <a:off x="6118549" y="4129442"/>
            <a:ext cx="2305500" cy="572700"/>
          </a:xfrm>
        </p:spPr>
        <p:txBody>
          <a:bodyPr/>
          <a:lstStyle/>
          <a:p>
            <a:r>
              <a:rPr lang="es-ES" dirty="0"/>
              <a:t> útil para crear funciones en tiempo real como opciones para chat y demás.</a:t>
            </a:r>
            <a:endParaRPr lang="es-MX" dirty="0"/>
          </a:p>
        </p:txBody>
      </p:sp>
      <p:pic>
        <p:nvPicPr>
          <p:cNvPr id="12292" name="Picture 4">
            <a:extLst>
              <a:ext uri="{FF2B5EF4-FFF2-40B4-BE49-F238E27FC236}">
                <a16:creationId xmlns:a16="http://schemas.microsoft.com/office/drawing/2014/main" id="{62D0F62F-BC65-CB0D-E2D1-98F65FCE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11996"/>
            <a:ext cx="2226249" cy="8661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itHub - josdejong/mathjs: An extensive math library for JavaScript and  Node.js">
            <a:extLst>
              <a:ext uri="{FF2B5EF4-FFF2-40B4-BE49-F238E27FC236}">
                <a16:creationId xmlns:a16="http://schemas.microsoft.com/office/drawing/2014/main" id="{49276878-D73A-20BA-23F1-5000418F4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611" y="370318"/>
            <a:ext cx="2632780" cy="7978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ylon.js | SCALE 14x">
            <a:extLst>
              <a:ext uri="{FF2B5EF4-FFF2-40B4-BE49-F238E27FC236}">
                <a16:creationId xmlns:a16="http://schemas.microsoft.com/office/drawing/2014/main" id="{DAE8D826-1672-544F-C1BA-CACB72AD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390" y="311996"/>
            <a:ext cx="2632780" cy="102678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Your first steps with Express.js - DEV Community 👩‍💻👨‍💻">
            <a:extLst>
              <a:ext uri="{FF2B5EF4-FFF2-40B4-BE49-F238E27FC236}">
                <a16:creationId xmlns:a16="http://schemas.microsoft.com/office/drawing/2014/main" id="{A97CB8A0-05E8-678C-DCBB-BA0E09FA00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07" t="67644" r="27132" b="4360"/>
          <a:stretch/>
        </p:blipFill>
        <p:spPr bwMode="auto">
          <a:xfrm>
            <a:off x="675360" y="3163989"/>
            <a:ext cx="2315528" cy="659817"/>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Argon2 Password Hashing Node.js | BCrypt Alternative - YouTube">
            <a:extLst>
              <a:ext uri="{FF2B5EF4-FFF2-40B4-BE49-F238E27FC236}">
                <a16:creationId xmlns:a16="http://schemas.microsoft.com/office/drawing/2014/main" id="{F85A80B0-572E-8179-1659-199A326C65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5" t="17928" r="11160" b="21426"/>
          <a:stretch/>
        </p:blipFill>
        <p:spPr bwMode="auto">
          <a:xfrm>
            <a:off x="4106333" y="2837428"/>
            <a:ext cx="931333" cy="95452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ogo resources | Sails.js">
            <a:extLst>
              <a:ext uri="{FF2B5EF4-FFF2-40B4-BE49-F238E27FC236}">
                <a16:creationId xmlns:a16="http://schemas.microsoft.com/office/drawing/2014/main" id="{4143DAA5-B2EB-52C6-9255-E505AC37A1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527" y="2938107"/>
            <a:ext cx="1999544" cy="7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09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err="1"/>
              <a:t>WebServer</a:t>
            </a:r>
            <a:endParaRPr lang="es-MX" sz="2800" dirty="0"/>
          </a:p>
        </p:txBody>
      </p:sp>
      <p:sp>
        <p:nvSpPr>
          <p:cNvPr id="4496" name="Google Shape;4496;p50"/>
          <p:cNvSpPr txBox="1">
            <a:spLocks noGrp="1"/>
          </p:cNvSpPr>
          <p:nvPr>
            <p:ph type="subTitle" idx="1"/>
          </p:nvPr>
        </p:nvSpPr>
        <p:spPr>
          <a:xfrm>
            <a:off x="3701385" y="3554043"/>
            <a:ext cx="3646292" cy="4478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6.1 Introducción</a:t>
            </a:r>
          </a:p>
          <a:p>
            <a:pPr marL="0" lvl="0" indent="0" algn="l" rtl="0">
              <a:spcBef>
                <a:spcPts val="0"/>
              </a:spcBef>
              <a:spcAft>
                <a:spcPts val="0"/>
              </a:spcAft>
              <a:buNone/>
            </a:pPr>
            <a:r>
              <a:rPr lang="es-ES" dirty="0"/>
              <a:t>6.2 Creando un servidor Web</a:t>
            </a:r>
          </a:p>
          <a:p>
            <a:pPr marL="0" lvl="0" indent="0" algn="l" rtl="0">
              <a:spcBef>
                <a:spcPts val="0"/>
              </a:spcBef>
              <a:spcAft>
                <a:spcPts val="0"/>
              </a:spcAft>
              <a:buNone/>
            </a:pPr>
            <a:r>
              <a:rPr lang="es-ES" dirty="0"/>
              <a:t>6.3 Servidor Express</a:t>
            </a:r>
          </a:p>
          <a:p>
            <a:pPr marL="0" lvl="0" indent="0" algn="l" rtl="0">
              <a:spcBef>
                <a:spcPts val="0"/>
              </a:spcBef>
              <a:spcAft>
                <a:spcPts val="0"/>
              </a:spcAft>
              <a:buNone/>
            </a:pPr>
            <a:r>
              <a:rPr lang="es-ES" dirty="0"/>
              <a:t>6.4 Peticiones y respuestas</a:t>
            </a:r>
          </a:p>
          <a:p>
            <a:pPr marL="0" lvl="0" indent="0" algn="l" rtl="0">
              <a:spcBef>
                <a:spcPts val="0"/>
              </a:spcBef>
              <a:spcAft>
                <a:spcPts val="0"/>
              </a:spcAft>
              <a:buNone/>
            </a:pPr>
            <a:r>
              <a:rPr lang="es-ES" dirty="0"/>
              <a:t>6.5 Archivos estáticos</a:t>
            </a:r>
          </a:p>
          <a:p>
            <a:pPr marL="0" lvl="0" indent="0" algn="l" rtl="0">
              <a:spcBef>
                <a:spcPts val="0"/>
              </a:spcBef>
              <a:spcAft>
                <a:spcPts val="0"/>
              </a:spcAft>
              <a:buNone/>
            </a:pPr>
            <a:r>
              <a:rPr lang="es-ES" dirty="0"/>
              <a:t>6.6 Método Post</a:t>
            </a:r>
          </a:p>
          <a:p>
            <a:pPr marL="0" lvl="0" indent="0" algn="l" rtl="0">
              <a:spcBef>
                <a:spcPts val="0"/>
              </a:spcBef>
              <a:spcAft>
                <a:spcPts val="0"/>
              </a:spcAft>
              <a:buNone/>
            </a:pPr>
            <a:r>
              <a:rPr lang="es-ES" dirty="0"/>
              <a:t>6.7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4270853287"/>
      </p:ext>
    </p:extLst>
  </p:cSld>
  <p:clrMapOvr>
    <a:masterClrMapping/>
  </p:clrMapOvr>
</p:sld>
</file>

<file path=ppt/theme/theme1.xml><?xml version="1.0" encoding="utf-8"?>
<a:theme xmlns:a="http://schemas.openxmlformats.org/drawingml/2006/main" name="Serious Style Student Pack by Slidesgo">
  <a:themeElements>
    <a:clrScheme name="Simple Light">
      <a:dk1>
        <a:srgbClr val="4B4040"/>
      </a:dk1>
      <a:lt1>
        <a:srgbClr val="FFFFFF"/>
      </a:lt1>
      <a:dk2>
        <a:srgbClr val="A29999"/>
      </a:dk2>
      <a:lt2>
        <a:srgbClr val="C89191"/>
      </a:lt2>
      <a:accent1>
        <a:srgbClr val="EDDFDF"/>
      </a:accent1>
      <a:accent2>
        <a:srgbClr val="FFFFFF"/>
      </a:accent2>
      <a:accent3>
        <a:srgbClr val="FFFFFF"/>
      </a:accent3>
      <a:accent4>
        <a:srgbClr val="FFFFFF"/>
      </a:accent4>
      <a:accent5>
        <a:srgbClr val="FFFFFF"/>
      </a:accent5>
      <a:accent6>
        <a:srgbClr val="FFFFFF"/>
      </a:accent6>
      <a:hlink>
        <a:srgbClr val="4B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5076</TotalTime>
  <Words>10552</Words>
  <Application>Microsoft Office PowerPoint</Application>
  <PresentationFormat>Presentación en pantalla (16:9)</PresentationFormat>
  <Paragraphs>1003</Paragraphs>
  <Slides>135</Slides>
  <Notes>23</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135</vt:i4>
      </vt:variant>
    </vt:vector>
  </HeadingPairs>
  <TitlesOfParts>
    <vt:vector size="148" baseType="lpstr">
      <vt:lpstr>Roboto Condensed Light</vt:lpstr>
      <vt:lpstr>Anaheim</vt:lpstr>
      <vt:lpstr>Poppins SemiBold</vt:lpstr>
      <vt:lpstr>Consolas</vt:lpstr>
      <vt:lpstr>Wingdings</vt:lpstr>
      <vt:lpstr>Courier New</vt:lpstr>
      <vt:lpstr>Bebas Neue</vt:lpstr>
      <vt:lpstr>PT Sans</vt:lpstr>
      <vt:lpstr>Lato</vt:lpstr>
      <vt:lpstr>Arial</vt:lpstr>
      <vt:lpstr>Poppins</vt:lpstr>
      <vt:lpstr>-apple-system</vt:lpstr>
      <vt:lpstr>Serious Style Student Pack by Slidesgo</vt:lpstr>
      <vt:lpstr>Programación Básica en JavaScript con NodeJS</vt:lpstr>
      <vt:lpstr>Introducción a JavaScript</vt:lpstr>
      <vt:lpstr>Introducción a JavaScript</vt:lpstr>
      <vt:lpstr>Introducción</vt:lpstr>
      <vt:lpstr>Introducción</vt:lpstr>
      <vt:lpstr>Presentación de PowerPoint</vt:lpstr>
      <vt:lpstr>JavaScript y Java</vt:lpstr>
      <vt:lpstr>1.2 Paradigmas de programación</vt:lpstr>
      <vt:lpstr>Tipos de paradigmas</vt:lpstr>
      <vt:lpstr>Programación estructurada</vt:lpstr>
      <vt:lpstr>Programación estructurada</vt:lpstr>
      <vt:lpstr>Programación procedimental</vt:lpstr>
      <vt:lpstr>Programación modular</vt:lpstr>
      <vt:lpstr>Programación Orientada a Objetos</vt:lpstr>
      <vt:lpstr>Programación orientada a objetos</vt:lpstr>
      <vt:lpstr>Programación reactiva</vt:lpstr>
      <vt:lpstr>Programación reactiva</vt:lpstr>
      <vt:lpstr>1.3 Caracteristicas de JavaScript</vt:lpstr>
      <vt:lpstr>1.4 Aplicaciones de JavaScript</vt:lpstr>
      <vt:lpstr>1.5 Entorno Node.js</vt:lpstr>
      <vt:lpstr>1.6 Concepto de servidor web</vt:lpstr>
      <vt:lpstr>1.7 JSON</vt:lpstr>
      <vt:lpstr>Presentación de PowerPoint</vt:lpstr>
      <vt:lpstr>Presentación de PowerPoint</vt:lpstr>
      <vt:lpstr>Administrador de paquetes NPM</vt:lpstr>
      <vt:lpstr>2.1 Introducción</vt:lpstr>
      <vt:lpstr>NPM</vt:lpstr>
      <vt:lpstr>NPM se compone de:</vt:lpstr>
      <vt:lpstr>2.4 El archivo de package.json</vt:lpstr>
      <vt:lpstr>Version</vt:lpstr>
      <vt:lpstr>Test command</vt:lpstr>
      <vt:lpstr>El archivo package-lock.json </vt:lpstr>
      <vt:lpstr>2.2 Instalación local</vt:lpstr>
      <vt:lpstr>Presentación de PowerPoint</vt:lpstr>
      <vt:lpstr>Buscar paquetes de NPM</vt:lpstr>
      <vt:lpstr>Instalar paquetes de NPM</vt:lpstr>
      <vt:lpstr>Formas de instalar un paquete</vt:lpstr>
      <vt:lpstr>Presentación de PowerPoint</vt:lpstr>
      <vt:lpstr>Presentación de PowerPoint</vt:lpstr>
      <vt:lpstr>2.3 Instalación global</vt:lpstr>
      <vt:lpstr>Presentación de PowerPoint</vt:lpstr>
      <vt:lpstr>Cuidado con las instalaciones globales</vt:lpstr>
      <vt:lpstr>Ver paquetes globales instalados </vt:lpstr>
      <vt:lpstr>2.5 Desinstalando un módulo</vt:lpstr>
      <vt:lpstr>Presentación de PowerPoint</vt:lpstr>
      <vt:lpstr>2.6 Actualización de un módulo</vt:lpstr>
      <vt:lpstr>Presentación de PowerPoint</vt:lpstr>
      <vt:lpstr>Presentación de PowerPoint</vt:lpstr>
      <vt:lpstr>Cuenta de GitHub</vt:lpstr>
      <vt:lpstr>Práctica</vt:lpstr>
      <vt:lpstr>Presentación de PowerPoint</vt:lpstr>
      <vt:lpstr>Conceptos básicos</vt:lpstr>
      <vt:lpstr>3.1 Introducción</vt:lpstr>
      <vt:lpstr>Una definición de función (también denominada declaración de función o expresión de función) consta de la palabra clave function, seguida de:</vt:lpstr>
      <vt:lpstr>function miFuncion(elobjeto){   elobjeto.marca= "Toyota"; }  var miCarro = {   marca: "Honda",   modelo: "Accord",   año: 1998 };  window.alert(miCarro.marca);  miFuncion(miCarro);  window.alert(miCarro.marca); </vt:lpstr>
      <vt:lpstr>3.2 Callbacks</vt:lpstr>
      <vt:lpstr>Presentación de PowerPoint</vt:lpstr>
      <vt:lpstr>Presentación de PowerPoint</vt:lpstr>
      <vt:lpstr>3.3 Código no bloqueante</vt:lpstr>
      <vt:lpstr>Presentación de PowerPoint</vt:lpstr>
      <vt:lpstr>3.4 Programación por eventos</vt:lpstr>
      <vt:lpstr>Presentación de PowerPoint</vt:lpstr>
      <vt:lpstr>Tipos de eventos</vt:lpstr>
      <vt:lpstr>Formas de manejar eventos </vt:lpstr>
      <vt:lpstr>Mediante atributos HTML </vt:lpstr>
      <vt:lpstr>Mediante propiedades JavaScript </vt:lpstr>
      <vt:lpstr>Mediante addEventListener()</vt:lpstr>
      <vt:lpstr>3.5 Emisor de eventos</vt:lpstr>
      <vt:lpstr>Presentación de PowerPoint</vt:lpstr>
      <vt:lpstr>Manejo de Memoria</vt:lpstr>
      <vt:lpstr>4.1 Introducción</vt:lpstr>
      <vt:lpstr>Gestión de memoria</vt:lpstr>
      <vt:lpstr>4.2 Buffers</vt:lpstr>
      <vt:lpstr>Presentación de PowerPoint</vt:lpstr>
      <vt:lpstr>Práctica1</vt:lpstr>
      <vt:lpstr>Presentación de PowerPoint</vt:lpstr>
      <vt:lpstr>4.3 Streams</vt:lpstr>
      <vt:lpstr>Presentación de PowerPoint</vt:lpstr>
      <vt:lpstr>Práctica 2</vt:lpstr>
      <vt:lpstr>4.4 Manejo de archivos</vt:lpstr>
      <vt:lpstr>Presentación de PowerPoint</vt:lpstr>
      <vt:lpstr>Fs</vt:lpstr>
      <vt:lpstr>Práctica 3</vt:lpstr>
      <vt:lpstr>Objetos globales</vt:lpstr>
      <vt:lpstr>5.1 Introducción</vt:lpstr>
      <vt:lpstr>Presentación de PowerPoint</vt:lpstr>
      <vt:lpstr>Infinity</vt:lpstr>
      <vt:lpstr>eval() </vt:lpstr>
      <vt:lpstr>parseFloat()</vt:lpstr>
      <vt:lpstr>Object</vt:lpstr>
      <vt:lpstr>InternalError</vt:lpstr>
      <vt:lpstr>Number</vt:lpstr>
      <vt:lpstr>String</vt:lpstr>
      <vt:lpstr>Array</vt:lpstr>
      <vt:lpstr>Int32Array</vt:lpstr>
      <vt:lpstr>5.3 Módulos de utilidades</vt:lpstr>
      <vt:lpstr>Node Package Manager</vt:lpstr>
      <vt:lpstr>Node Package Manager</vt:lpstr>
      <vt:lpstr>WebServer</vt:lpstr>
      <vt:lpstr>6.1 Introducción</vt:lpstr>
      <vt:lpstr>¿Qué es un servidor web?</vt:lpstr>
      <vt:lpstr>¿Cómo funciona?</vt:lpstr>
      <vt:lpstr>Presentación de PowerPoint</vt:lpstr>
      <vt:lpstr>Soporte físico</vt:lpstr>
      <vt:lpstr>Búsqueda de información</vt:lpstr>
      <vt:lpstr>6.2 Creando un servidor Web</vt:lpstr>
      <vt:lpstr>6.3 Servidor Express</vt:lpstr>
      <vt:lpstr>         </vt:lpstr>
      <vt:lpstr>Práctica 6.3</vt:lpstr>
      <vt:lpstr>6.4 Peticiones y respuestas</vt:lpstr>
      <vt:lpstr>Práctica 6.4</vt:lpstr>
      <vt:lpstr>6.5 Archivos estáticos</vt:lpstr>
      <vt:lpstr>Práctica 6.5</vt:lpstr>
      <vt:lpstr>6.6 Método Post</vt:lpstr>
      <vt:lpstr>Práctica 6.6</vt:lpstr>
      <vt:lpstr>6.7 Manejo de archivos</vt:lpstr>
      <vt:lpstr>Presentación de PowerPoint</vt:lpstr>
      <vt:lpstr>Fs</vt:lpstr>
      <vt:lpstr>Práctica 6.7</vt:lpstr>
      <vt:lpstr>API RESTful</vt:lpstr>
      <vt:lpstr>7.1 Introducción</vt:lpstr>
      <vt:lpstr>La mayoría de las aplicaciones para empresas deben comunicarse con otras aplicaciones internas o de terceros para llevar a cabo varias tareas. Por ejemplo, para generar nóminas mensuales, su sistema interno de cuentas debe compartir datos con el sistema bancario de su cliente para automatizar la facturación y comunicarse con una aplicación interna de planillas de horarios. Las API RESTful admiten este intercambio de información porque siguen estándares de comunicación de software seguros, confiables y eficientes.</vt:lpstr>
      <vt:lpstr>¿Qué es una API?</vt:lpstr>
      <vt:lpstr>Presentación de PowerPoint</vt:lpstr>
      <vt:lpstr>7.2 ¿Qué es la arquitectura de REST? </vt:lpstr>
      <vt:lpstr>Escalabilidad</vt:lpstr>
      <vt:lpstr>¿Cómo funciona?</vt:lpstr>
      <vt:lpstr>7.3 Crear una API RESTful</vt:lpstr>
      <vt:lpstr>Presentación de PowerPoint</vt:lpstr>
      <vt:lpstr>Presentación de PowerPoint</vt:lpstr>
      <vt:lpstr>Presentación de PowerPoint</vt:lpstr>
      <vt:lpstr>Presentación de PowerPoint</vt:lpstr>
      <vt:lpstr>Presentación de PowerPoint</vt:lpstr>
      <vt:lpstr>Presentación de PowerPoint</vt:lpstr>
      <vt:lpstr>7.4 Escalado de aplicaciones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Básica en JavaScript con NodeJS</dc:title>
  <cp:lastModifiedBy>Ailyn Vázquez</cp:lastModifiedBy>
  <cp:revision>84</cp:revision>
  <dcterms:modified xsi:type="dcterms:W3CDTF">2022-11-11T16:11:27Z</dcterms:modified>
</cp:coreProperties>
</file>